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7"/>
  </p:notesMasterIdLst>
  <p:sldIdLst>
    <p:sldId id="256" r:id="rId5"/>
    <p:sldId id="268" r:id="rId6"/>
    <p:sldId id="269" r:id="rId7"/>
    <p:sldId id="270" r:id="rId8"/>
    <p:sldId id="271" r:id="rId9"/>
    <p:sldId id="272" r:id="rId10"/>
    <p:sldId id="273" r:id="rId11"/>
    <p:sldId id="274" r:id="rId12"/>
    <p:sldId id="275" r:id="rId13"/>
    <p:sldId id="276" r:id="rId14"/>
    <p:sldId id="277" r:id="rId15"/>
    <p:sldId id="267" r:id="rId16"/>
  </p:sldIdLst>
  <p:sldSz cx="12192000" cy="6858000"/>
  <p:notesSz cx="6858000" cy="9144000"/>
  <p:embeddedFontLst>
    <p:embeddedFont>
      <p:font typeface="Arial Narrow" panose="020B060402020202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78326"/>
  </p:normalViewPr>
  <p:slideViewPr>
    <p:cSldViewPr snapToGrid="0" snapToObjects="1">
      <p:cViewPr>
        <p:scale>
          <a:sx n="87" d="100"/>
          <a:sy n="87" d="100"/>
        </p:scale>
        <p:origin x="32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drewfrey/Downloads/experiments%20(3).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drewfrey/Downloads/experiments%20(3).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a:t>Latency (ms) and Cost (usd) by Test ID</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lineChart>
        <c:grouping val="standard"/>
        <c:varyColors val="0"/>
        <c:ser>
          <c:idx val="0"/>
          <c:order val="0"/>
          <c:tx>
            <c:v>Latency</c:v>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cat>
            <c:numRef>
              <c:f>experiments!$A$2:$A$36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experiments!$G$2:$G$36</c:f>
              <c:numCache>
                <c:formatCode>_(* #,##0_);_(* \(#,##0\);_(* "-"??_);_(@_)</c:formatCode>
                <c:ptCount val="35"/>
                <c:pt idx="0">
                  <c:v>8920</c:v>
                </c:pt>
                <c:pt idx="1">
                  <c:v>10810</c:v>
                </c:pt>
                <c:pt idx="2">
                  <c:v>10510</c:v>
                </c:pt>
                <c:pt idx="3">
                  <c:v>8430</c:v>
                </c:pt>
                <c:pt idx="4">
                  <c:v>7600</c:v>
                </c:pt>
                <c:pt idx="5">
                  <c:v>9160</c:v>
                </c:pt>
                <c:pt idx="6">
                  <c:v>7950</c:v>
                </c:pt>
                <c:pt idx="7">
                  <c:v>10320</c:v>
                </c:pt>
                <c:pt idx="8">
                  <c:v>8580</c:v>
                </c:pt>
                <c:pt idx="9">
                  <c:v>5840</c:v>
                </c:pt>
                <c:pt idx="10">
                  <c:v>7850</c:v>
                </c:pt>
                <c:pt idx="11">
                  <c:v>8610</c:v>
                </c:pt>
                <c:pt idx="12">
                  <c:v>7820</c:v>
                </c:pt>
                <c:pt idx="13">
                  <c:v>9200</c:v>
                </c:pt>
                <c:pt idx="14">
                  <c:v>9360</c:v>
                </c:pt>
                <c:pt idx="15">
                  <c:v>8310</c:v>
                </c:pt>
                <c:pt idx="16">
                  <c:v>100000</c:v>
                </c:pt>
                <c:pt idx="17">
                  <c:v>17090</c:v>
                </c:pt>
                <c:pt idx="18">
                  <c:v>12040</c:v>
                </c:pt>
                <c:pt idx="19">
                  <c:v>15430</c:v>
                </c:pt>
                <c:pt idx="20">
                  <c:v>13980</c:v>
                </c:pt>
                <c:pt idx="21">
                  <c:v>12020</c:v>
                </c:pt>
                <c:pt idx="22">
                  <c:v>11470</c:v>
                </c:pt>
                <c:pt idx="23">
                  <c:v>10980</c:v>
                </c:pt>
                <c:pt idx="24">
                  <c:v>7940</c:v>
                </c:pt>
                <c:pt idx="25">
                  <c:v>9110</c:v>
                </c:pt>
                <c:pt idx="26">
                  <c:v>15191</c:v>
                </c:pt>
                <c:pt idx="27">
                  <c:v>38101</c:v>
                </c:pt>
                <c:pt idx="28">
                  <c:v>15157</c:v>
                </c:pt>
                <c:pt idx="29">
                  <c:v>18923</c:v>
                </c:pt>
                <c:pt idx="30">
                  <c:v>10997</c:v>
                </c:pt>
                <c:pt idx="31">
                  <c:v>14343</c:v>
                </c:pt>
                <c:pt idx="32">
                  <c:v>8125</c:v>
                </c:pt>
                <c:pt idx="33">
                  <c:v>100000</c:v>
                </c:pt>
                <c:pt idx="34">
                  <c:v>18324</c:v>
                </c:pt>
              </c:numCache>
            </c:numRef>
          </c:val>
          <c:smooth val="0"/>
          <c:extLst>
            <c:ext xmlns:c16="http://schemas.microsoft.com/office/drawing/2014/chart" uri="{C3380CC4-5D6E-409C-BE32-E72D297353CC}">
              <c16:uniqueId val="{00000003-A02B-D14C-9348-FDAEC6693DF7}"/>
            </c:ext>
          </c:extLst>
        </c:ser>
        <c:ser>
          <c:idx val="1"/>
          <c:order val="1"/>
          <c:tx>
            <c:v>Cost</c:v>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experiments!$H$2:$H$36</c:f>
              <c:numCache>
                <c:formatCode>General</c:formatCode>
                <c:ptCount val="3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numCache>
            </c:numRef>
          </c:val>
          <c:smooth val="0"/>
          <c:extLst>
            <c:ext xmlns:c16="http://schemas.microsoft.com/office/drawing/2014/chart" uri="{C3380CC4-5D6E-409C-BE32-E72D297353CC}">
              <c16:uniqueId val="{00000004-A02B-D14C-9348-FDAEC6693DF7}"/>
            </c:ext>
          </c:extLst>
        </c:ser>
        <c:dLbls>
          <c:dLblPos val="t"/>
          <c:showLegendKey val="0"/>
          <c:showVal val="1"/>
          <c:showCatName val="0"/>
          <c:showSerName val="0"/>
          <c:showPercent val="0"/>
          <c:showBubbleSize val="0"/>
        </c:dLbls>
        <c:smooth val="0"/>
        <c:axId val="396390543"/>
        <c:axId val="359907791"/>
      </c:lineChart>
      <c:catAx>
        <c:axId val="39639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59907791"/>
        <c:crosses val="autoZero"/>
        <c:auto val="1"/>
        <c:lblAlgn val="ctr"/>
        <c:lblOffset val="100"/>
        <c:noMultiLvlLbl val="0"/>
      </c:catAx>
      <c:valAx>
        <c:axId val="359907791"/>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96390543"/>
        <c:crosses val="autoZero"/>
        <c:crossBetween val="between"/>
      </c:valAx>
      <c:spPr>
        <a:noFill/>
        <a:ln>
          <a:noFill/>
        </a:ln>
        <a:effectLst/>
      </c:spPr>
    </c:plotArea>
    <c:legend>
      <c:legendPos val="t"/>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a:t>Temperature and Top P by Test ID</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lineChart>
        <c:grouping val="standard"/>
        <c:varyColors val="0"/>
        <c:ser>
          <c:idx val="0"/>
          <c:order val="0"/>
          <c:tx>
            <c:v>Temperature</c:v>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experiments!$A$2:$A$36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experiments!$C$2:$C$36</c:f>
              <c:numCache>
                <c:formatCode>General</c:formatCode>
                <c:ptCount val="35"/>
                <c:pt idx="0">
                  <c:v>0.4</c:v>
                </c:pt>
                <c:pt idx="1">
                  <c:v>0.4</c:v>
                </c:pt>
                <c:pt idx="2">
                  <c:v>0.6</c:v>
                </c:pt>
                <c:pt idx="3">
                  <c:v>0.4</c:v>
                </c:pt>
                <c:pt idx="4">
                  <c:v>0.4</c:v>
                </c:pt>
                <c:pt idx="5">
                  <c:v>0.4</c:v>
                </c:pt>
                <c:pt idx="6">
                  <c:v>0.4</c:v>
                </c:pt>
                <c:pt idx="7">
                  <c:v>0.4</c:v>
                </c:pt>
                <c:pt idx="8">
                  <c:v>0.4</c:v>
                </c:pt>
                <c:pt idx="9">
                  <c:v>0.4</c:v>
                </c:pt>
                <c:pt idx="10">
                  <c:v>0.4</c:v>
                </c:pt>
                <c:pt idx="11">
                  <c:v>0.4</c:v>
                </c:pt>
                <c:pt idx="12">
                  <c:v>0.4</c:v>
                </c:pt>
                <c:pt idx="13">
                  <c:v>0.4</c:v>
                </c:pt>
                <c:pt idx="14">
                  <c:v>0.4</c:v>
                </c:pt>
                <c:pt idx="15">
                  <c:v>0.4</c:v>
                </c:pt>
                <c:pt idx="16">
                  <c:v>0.4</c:v>
                </c:pt>
                <c:pt idx="17">
                  <c:v>0.4</c:v>
                </c:pt>
                <c:pt idx="18">
                  <c:v>0.4</c:v>
                </c:pt>
                <c:pt idx="19">
                  <c:v>0.4</c:v>
                </c:pt>
                <c:pt idx="20">
                  <c:v>0.4</c:v>
                </c:pt>
                <c:pt idx="21">
                  <c:v>0.4</c:v>
                </c:pt>
                <c:pt idx="22">
                  <c:v>0.4</c:v>
                </c:pt>
                <c:pt idx="23">
                  <c:v>0.4</c:v>
                </c:pt>
                <c:pt idx="24">
                  <c:v>0.4</c:v>
                </c:pt>
                <c:pt idx="25">
                  <c:v>0.4</c:v>
                </c:pt>
                <c:pt idx="26">
                  <c:v>0.8</c:v>
                </c:pt>
                <c:pt idx="27">
                  <c:v>0.4</c:v>
                </c:pt>
                <c:pt idx="28">
                  <c:v>0.4</c:v>
                </c:pt>
                <c:pt idx="29">
                  <c:v>0.8</c:v>
                </c:pt>
                <c:pt idx="30">
                  <c:v>0.6</c:v>
                </c:pt>
                <c:pt idx="31">
                  <c:v>0.7</c:v>
                </c:pt>
                <c:pt idx="32">
                  <c:v>0.7</c:v>
                </c:pt>
                <c:pt idx="33">
                  <c:v>0.7</c:v>
                </c:pt>
                <c:pt idx="34">
                  <c:v>0.7</c:v>
                </c:pt>
              </c:numCache>
            </c:numRef>
          </c:val>
          <c:smooth val="0"/>
          <c:extLst>
            <c:ext xmlns:c16="http://schemas.microsoft.com/office/drawing/2014/chart" uri="{C3380CC4-5D6E-409C-BE32-E72D297353CC}">
              <c16:uniqueId val="{00000000-92C6-6446-ACC3-A764E2BF628A}"/>
            </c:ext>
          </c:extLst>
        </c:ser>
        <c:ser>
          <c:idx val="1"/>
          <c:order val="1"/>
          <c:tx>
            <c:v>Top P</c:v>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experiments!$D$2:$D$36</c:f>
              <c:numCache>
                <c:formatCode>General</c:formatCode>
                <c:ptCount val="35"/>
                <c:pt idx="0">
                  <c:v>0.9</c:v>
                </c:pt>
                <c:pt idx="1">
                  <c:v>0.9</c:v>
                </c:pt>
                <c:pt idx="2">
                  <c:v>0.9</c:v>
                </c:pt>
                <c:pt idx="3">
                  <c:v>0.9</c:v>
                </c:pt>
                <c:pt idx="4">
                  <c:v>0.9</c:v>
                </c:pt>
                <c:pt idx="5">
                  <c:v>0.9</c:v>
                </c:pt>
                <c:pt idx="6">
                  <c:v>0.9</c:v>
                </c:pt>
                <c:pt idx="7">
                  <c:v>0.9</c:v>
                </c:pt>
                <c:pt idx="8">
                  <c:v>0.9</c:v>
                </c:pt>
                <c:pt idx="9">
                  <c:v>0.9</c:v>
                </c:pt>
                <c:pt idx="10">
                  <c:v>0.9</c:v>
                </c:pt>
                <c:pt idx="11">
                  <c:v>0.9</c:v>
                </c:pt>
                <c:pt idx="12">
                  <c:v>0.9</c:v>
                </c:pt>
                <c:pt idx="13">
                  <c:v>0.9</c:v>
                </c:pt>
                <c:pt idx="14">
                  <c:v>0.9</c:v>
                </c:pt>
                <c:pt idx="15">
                  <c:v>0.9</c:v>
                </c:pt>
                <c:pt idx="16">
                  <c:v>0.9</c:v>
                </c:pt>
                <c:pt idx="17">
                  <c:v>0.9</c:v>
                </c:pt>
                <c:pt idx="18">
                  <c:v>0.9</c:v>
                </c:pt>
                <c:pt idx="19">
                  <c:v>0.9</c:v>
                </c:pt>
                <c:pt idx="20">
                  <c:v>0.9</c:v>
                </c:pt>
                <c:pt idx="21">
                  <c:v>0.9</c:v>
                </c:pt>
                <c:pt idx="22">
                  <c:v>0.9</c:v>
                </c:pt>
                <c:pt idx="23">
                  <c:v>0.9</c:v>
                </c:pt>
                <c:pt idx="24">
                  <c:v>0.9</c:v>
                </c:pt>
                <c:pt idx="25">
                  <c:v>0.9</c:v>
                </c:pt>
                <c:pt idx="26">
                  <c:v>0.9</c:v>
                </c:pt>
                <c:pt idx="27">
                  <c:v>0.5</c:v>
                </c:pt>
                <c:pt idx="28">
                  <c:v>0.9</c:v>
                </c:pt>
                <c:pt idx="29">
                  <c:v>0.9</c:v>
                </c:pt>
                <c:pt idx="30">
                  <c:v>0.9</c:v>
                </c:pt>
                <c:pt idx="31">
                  <c:v>0.9</c:v>
                </c:pt>
                <c:pt idx="32">
                  <c:v>0.9</c:v>
                </c:pt>
                <c:pt idx="33">
                  <c:v>0.9</c:v>
                </c:pt>
                <c:pt idx="34">
                  <c:v>0.9</c:v>
                </c:pt>
              </c:numCache>
            </c:numRef>
          </c:val>
          <c:smooth val="0"/>
          <c:extLst>
            <c:ext xmlns:c16="http://schemas.microsoft.com/office/drawing/2014/chart" uri="{C3380CC4-5D6E-409C-BE32-E72D297353CC}">
              <c16:uniqueId val="{00000001-92C6-6446-ACC3-A764E2BF628A}"/>
            </c:ext>
          </c:extLst>
        </c:ser>
        <c:dLbls>
          <c:dLblPos val="t"/>
          <c:showLegendKey val="0"/>
          <c:showVal val="1"/>
          <c:showCatName val="0"/>
          <c:showSerName val="0"/>
          <c:showPercent val="0"/>
          <c:showBubbleSize val="0"/>
        </c:dLbls>
        <c:smooth val="0"/>
        <c:axId val="396390543"/>
        <c:axId val="359907791"/>
      </c:lineChart>
      <c:catAx>
        <c:axId val="39639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59907791"/>
        <c:crosses val="autoZero"/>
        <c:auto val="1"/>
        <c:lblAlgn val="ctr"/>
        <c:lblOffset val="100"/>
        <c:noMultiLvlLbl val="0"/>
      </c:catAx>
      <c:valAx>
        <c:axId val="359907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96390543"/>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69326-70C9-6C47-8981-D033506BECD1}"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BA2C7-06B3-2A4E-A5BA-50A480BB457E}" type="slidenum">
              <a:rPr lang="en-US" smtClean="0"/>
              <a:t>‹#›</a:t>
            </a:fld>
            <a:endParaRPr lang="en-US"/>
          </a:p>
        </p:txBody>
      </p:sp>
    </p:spTree>
    <p:extLst>
      <p:ext uri="{BB962C8B-B14F-4D97-AF65-F5344CB8AC3E}">
        <p14:creationId xmlns:p14="http://schemas.microsoft.com/office/powerpoint/2010/main" val="45226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presentation summarizes my CIS-290 capstone project focused on building an AI-powered scouting report generator for college football. Throughout the semester, I designed a structured prompting system, integrated multiple data sources, and evaluated the model through a series of methodical tests. This project demonstrates how prompt engineering, safety rules, and data grounding can transform a general-purpose AI into a reliable tool for producing accurate and actionable scouting intelligence.</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a:t>
            </a:fld>
            <a:endParaRPr lang="en-US"/>
          </a:p>
        </p:txBody>
      </p:sp>
    </p:spTree>
    <p:extLst>
      <p:ext uri="{BB962C8B-B14F-4D97-AF65-F5344CB8AC3E}">
        <p14:creationId xmlns:p14="http://schemas.microsoft.com/office/powerpoint/2010/main" val="114129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latency and cost of the model by the numerous tests I ran over the course of this project. As you can see the cost remained at zero for the duration of the project while latency slowly increased. The rise in latency is noticeable and can be attributed to the addition of more context files being added which increase the amount of information the model must interpret before I can produce an output. This rise in latency is not a concern though as it is still well under the original goal of 30 minutes. The two outliers are tests that failed due to reaching the API’s max token limit.</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10</a:t>
            </a:fld>
            <a:endParaRPr lang="en-US"/>
          </a:p>
        </p:txBody>
      </p:sp>
    </p:spTree>
    <p:extLst>
      <p:ext uri="{BB962C8B-B14F-4D97-AF65-F5344CB8AC3E}">
        <p14:creationId xmlns:p14="http://schemas.microsoft.com/office/powerpoint/2010/main" val="195151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6210E-719F-2D09-0460-FAE11C59B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04285-18AF-4804-3E9F-B25148B91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C8BA3-3D81-5CFE-237B-1E7A5FC911C8}"/>
              </a:ext>
            </a:extLst>
          </p:cNvPr>
          <p:cNvSpPr>
            <a:spLocks noGrp="1"/>
          </p:cNvSpPr>
          <p:nvPr>
            <p:ph type="body" idx="1"/>
          </p:nvPr>
        </p:nvSpPr>
        <p:spPr/>
        <p:txBody>
          <a:bodyPr/>
          <a:lstStyle/>
          <a:p>
            <a:r>
              <a:rPr lang="en-US" dirty="0"/>
              <a:t>This slide shows the temperature and top p settings I used across all my tests. As you can see these remained relatively stable throughout the project except for a few occasions where they were variable being tested. Top P was initially at 0.4, but after multiple tests (Test IDs 25-30) it was decided to raise the top p setting to 0.7 to allow the model more flexibility. This was done in conjunction with adding the large context blocks and proved necessary for the model to appropriate evaluate the additional context.</a:t>
            </a:r>
          </a:p>
        </p:txBody>
      </p:sp>
      <p:sp>
        <p:nvSpPr>
          <p:cNvPr id="4" name="Slide Number Placeholder 3">
            <a:extLst>
              <a:ext uri="{FF2B5EF4-FFF2-40B4-BE49-F238E27FC236}">
                <a16:creationId xmlns:a16="http://schemas.microsoft.com/office/drawing/2014/main" id="{196EF999-E5F4-4699-59CA-8AB646C431E1}"/>
              </a:ext>
            </a:extLst>
          </p:cNvPr>
          <p:cNvSpPr>
            <a:spLocks noGrp="1"/>
          </p:cNvSpPr>
          <p:nvPr>
            <p:ph type="sldNum" sz="quarter" idx="5"/>
          </p:nvPr>
        </p:nvSpPr>
        <p:spPr/>
        <p:txBody>
          <a:bodyPr/>
          <a:lstStyle/>
          <a:p>
            <a:fld id="{4B0BA2C7-06B3-2A4E-A5BA-50A480BB457E}" type="slidenum">
              <a:rPr lang="en-US" smtClean="0"/>
              <a:t>11</a:t>
            </a:fld>
            <a:endParaRPr lang="en-US"/>
          </a:p>
        </p:txBody>
      </p:sp>
    </p:spTree>
    <p:extLst>
      <p:ext uri="{BB962C8B-B14F-4D97-AF65-F5344CB8AC3E}">
        <p14:creationId xmlns:p14="http://schemas.microsoft.com/office/powerpoint/2010/main" val="324931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closing slide summarizes the outcome of the project. The system demonstrates that disciplined prompt engineering, clear evaluation criteria, and ethical safeguards can produce a reliable tool for generating structured scouting reports. The project provides a strong foundation for future enhancements, such as expanding data coverage, improving evaluation methods, or integrating the model into a larger analytics workflow.</a:t>
            </a:r>
          </a:p>
        </p:txBody>
      </p:sp>
      <p:sp>
        <p:nvSpPr>
          <p:cNvPr id="4" name="Slide Number Placeholder 3"/>
          <p:cNvSpPr>
            <a:spLocks noGrp="1"/>
          </p:cNvSpPr>
          <p:nvPr>
            <p:ph type="sldNum" sz="quarter" idx="5"/>
          </p:nvPr>
        </p:nvSpPr>
        <p:spPr/>
        <p:txBody>
          <a:bodyPr/>
          <a:lstStyle/>
          <a:p>
            <a:fld id="{4B0BA2C7-06B3-2A4E-A5BA-50A480BB457E}" type="slidenum">
              <a:rPr lang="en-US" smtClean="0"/>
              <a:t>12</a:t>
            </a:fld>
            <a:endParaRPr lang="en-US"/>
          </a:p>
        </p:txBody>
      </p:sp>
    </p:spTree>
    <p:extLst>
      <p:ext uri="{BB962C8B-B14F-4D97-AF65-F5344CB8AC3E}">
        <p14:creationId xmlns:p14="http://schemas.microsoft.com/office/powerpoint/2010/main" val="382864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highlights the main problem addressed by the project, which is the inefficiency and subjectivity of traditional scouting workflows that rely heavily on manual film study. My solution was to design a prompt-driven AI system capable of automatically generating structured, data-grounded scouting reports. The success metric displayed here, producing an accurate, grounded report in under thirty minutes and with minimal cost, guided all my design decisions, from prompt structure to tool integration.</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2</a:t>
            </a:fld>
            <a:endParaRPr lang="en-US"/>
          </a:p>
        </p:txBody>
      </p:sp>
    </p:spTree>
    <p:extLst>
      <p:ext uri="{BB962C8B-B14F-4D97-AF65-F5344CB8AC3E}">
        <p14:creationId xmlns:p14="http://schemas.microsoft.com/office/powerpoint/2010/main" val="4165713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I explain the model configuration used in the system. The slide lists GPT-4.1 as the selected model along with the parameters that control its output style. These settings, such as the temperature, top-p value, and token limits, were chosen to balance creativity and precision. The settings also ensured that the model consistently produced complete, valid JSON reports without hallucination or truncation.</a:t>
            </a:r>
          </a:p>
        </p:txBody>
      </p:sp>
      <p:sp>
        <p:nvSpPr>
          <p:cNvPr id="4" name="Slide Number Placeholder 3"/>
          <p:cNvSpPr>
            <a:spLocks noGrp="1"/>
          </p:cNvSpPr>
          <p:nvPr>
            <p:ph type="sldNum" sz="quarter" idx="5"/>
          </p:nvPr>
        </p:nvSpPr>
        <p:spPr/>
        <p:txBody>
          <a:bodyPr/>
          <a:lstStyle/>
          <a:p>
            <a:fld id="{4B0BA2C7-06B3-2A4E-A5BA-50A480BB457E}" type="slidenum">
              <a:rPr lang="en-US" smtClean="0"/>
              <a:t>3</a:t>
            </a:fld>
            <a:endParaRPr lang="en-US"/>
          </a:p>
        </p:txBody>
      </p:sp>
    </p:spTree>
    <p:extLst>
      <p:ext uri="{BB962C8B-B14F-4D97-AF65-F5344CB8AC3E}">
        <p14:creationId xmlns:p14="http://schemas.microsoft.com/office/powerpoint/2010/main" val="49885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shows the </a:t>
            </a:r>
            <a:r>
              <a:rPr lang="en-US" i="0" dirty="0" err="1"/>
              <a:t>Jupyter</a:t>
            </a:r>
            <a:r>
              <a:rPr lang="en-US" i="0" dirty="0"/>
              <a:t> Notebook environment used throughout the project. </a:t>
            </a:r>
            <a:r>
              <a:rPr lang="en-US" i="0" dirty="0" err="1"/>
              <a:t>Jupyter</a:t>
            </a:r>
            <a:r>
              <a:rPr lang="en-US" i="0" dirty="0"/>
              <a:t> was essential because it allowed me to execute code, test multiple prompt variants, inspect API outputs, and measure latency and token usage in a controlled and transparent environment. Its cell-based structure was particularly useful for tracking outputs across iterations and for documenting changes directly alongside code execution. </a:t>
            </a:r>
          </a:p>
        </p:txBody>
      </p:sp>
      <p:sp>
        <p:nvSpPr>
          <p:cNvPr id="4" name="Slide Number Placeholder 3"/>
          <p:cNvSpPr>
            <a:spLocks noGrp="1"/>
          </p:cNvSpPr>
          <p:nvPr>
            <p:ph type="sldNum" sz="quarter" idx="5"/>
          </p:nvPr>
        </p:nvSpPr>
        <p:spPr/>
        <p:txBody>
          <a:bodyPr/>
          <a:lstStyle/>
          <a:p>
            <a:fld id="{4B0BA2C7-06B3-2A4E-A5BA-50A480BB457E}" type="slidenum">
              <a:rPr lang="en-US" smtClean="0"/>
              <a:t>4</a:t>
            </a:fld>
            <a:endParaRPr lang="en-US"/>
          </a:p>
        </p:txBody>
      </p:sp>
    </p:spTree>
    <p:extLst>
      <p:ext uri="{BB962C8B-B14F-4D97-AF65-F5344CB8AC3E}">
        <p14:creationId xmlns:p14="http://schemas.microsoft.com/office/powerpoint/2010/main" val="209561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information on this slide focuses on the ethical framework built into the project. I incorporated a Safety and Refusal Block into the prompt template to prevent the model from generating speculative or inappropriate content, such as injuries, recruiting details, or other non-public information. These constraints ensure that the system operates responsibly and stays aligned with ethical standards and FERPA considerations.</a:t>
            </a:r>
          </a:p>
        </p:txBody>
      </p:sp>
      <p:sp>
        <p:nvSpPr>
          <p:cNvPr id="4" name="Slide Number Placeholder 3"/>
          <p:cNvSpPr>
            <a:spLocks noGrp="1"/>
          </p:cNvSpPr>
          <p:nvPr>
            <p:ph type="sldNum" sz="quarter" idx="5"/>
          </p:nvPr>
        </p:nvSpPr>
        <p:spPr/>
        <p:txBody>
          <a:bodyPr/>
          <a:lstStyle/>
          <a:p>
            <a:fld id="{4B0BA2C7-06B3-2A4E-A5BA-50A480BB457E}" type="slidenum">
              <a:rPr lang="en-US" smtClean="0"/>
              <a:t>5</a:t>
            </a:fld>
            <a:endParaRPr lang="en-US"/>
          </a:p>
        </p:txBody>
      </p:sp>
    </p:spTree>
    <p:extLst>
      <p:ext uri="{BB962C8B-B14F-4D97-AF65-F5344CB8AC3E}">
        <p14:creationId xmlns:p14="http://schemas.microsoft.com/office/powerpoint/2010/main" val="35218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summarizes the core components of the prompt template. The template consists of thirteen structured sections, including the objective, constraints, input and output schemas, reasoning steps, self-check procedures, repair logic, context requirements, tool usage, and safety rules. Each element shown here is designed to guide the model through a predictable workflow, ensuring that the final report is accurate, structured, and aligned with the project’s success metrics.</a:t>
            </a:r>
          </a:p>
        </p:txBody>
      </p:sp>
      <p:sp>
        <p:nvSpPr>
          <p:cNvPr id="4" name="Slide Number Placeholder 3"/>
          <p:cNvSpPr>
            <a:spLocks noGrp="1"/>
          </p:cNvSpPr>
          <p:nvPr>
            <p:ph type="sldNum" sz="quarter" idx="5"/>
          </p:nvPr>
        </p:nvSpPr>
        <p:spPr/>
        <p:txBody>
          <a:bodyPr/>
          <a:lstStyle/>
          <a:p>
            <a:fld id="{4B0BA2C7-06B3-2A4E-A5BA-50A480BB457E}" type="slidenum">
              <a:rPr lang="en-US" smtClean="0"/>
              <a:t>6</a:t>
            </a:fld>
            <a:endParaRPr lang="en-US"/>
          </a:p>
        </p:txBody>
      </p:sp>
    </p:spTree>
    <p:extLst>
      <p:ext uri="{BB962C8B-B14F-4D97-AF65-F5344CB8AC3E}">
        <p14:creationId xmlns:p14="http://schemas.microsoft.com/office/powerpoint/2010/main" val="9454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presents an example of a typical output generated for Louisville’s 2024 season. The model accurately interpreted the statistical inputs and produced a structured report that highlights offensive strengths, defensive tendencies, and key players. The example demonstrates how the system performs when complete data is available, and it validates that the template reliably supports grounded, actionable output.</a:t>
            </a:r>
          </a:p>
        </p:txBody>
      </p:sp>
      <p:sp>
        <p:nvSpPr>
          <p:cNvPr id="4" name="Slide Number Placeholder 3"/>
          <p:cNvSpPr>
            <a:spLocks noGrp="1"/>
          </p:cNvSpPr>
          <p:nvPr>
            <p:ph type="sldNum" sz="quarter" idx="5"/>
          </p:nvPr>
        </p:nvSpPr>
        <p:spPr/>
        <p:txBody>
          <a:bodyPr/>
          <a:lstStyle/>
          <a:p>
            <a:fld id="{4B0BA2C7-06B3-2A4E-A5BA-50A480BB457E}" type="slidenum">
              <a:rPr lang="en-US" smtClean="0"/>
              <a:t>7</a:t>
            </a:fld>
            <a:endParaRPr lang="en-US"/>
          </a:p>
        </p:txBody>
      </p:sp>
    </p:spTree>
    <p:extLst>
      <p:ext uri="{BB962C8B-B14F-4D97-AF65-F5344CB8AC3E}">
        <p14:creationId xmlns:p14="http://schemas.microsoft.com/office/powerpoint/2010/main" val="334896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content on this slide illustrates how the model handles edge cases where ESPN data is incomplete, such as Western Kentucky’s 2008 season. Even with limited historical stats, the prompt design allowed the model to fall back on CSV data and still produce a meaningful scouting report. This reinforces the robustness of the prompt template and its ability to maintain report quality despite incomplete data inputs.</a:t>
            </a:r>
          </a:p>
        </p:txBody>
      </p:sp>
      <p:sp>
        <p:nvSpPr>
          <p:cNvPr id="4" name="Slide Number Placeholder 3"/>
          <p:cNvSpPr>
            <a:spLocks noGrp="1"/>
          </p:cNvSpPr>
          <p:nvPr>
            <p:ph type="sldNum" sz="quarter" idx="5"/>
          </p:nvPr>
        </p:nvSpPr>
        <p:spPr/>
        <p:txBody>
          <a:bodyPr/>
          <a:lstStyle/>
          <a:p>
            <a:fld id="{4B0BA2C7-06B3-2A4E-A5BA-50A480BB457E}" type="slidenum">
              <a:rPr lang="en-US" smtClean="0"/>
              <a:t>8</a:t>
            </a:fld>
            <a:endParaRPr lang="en-US"/>
          </a:p>
        </p:txBody>
      </p:sp>
    </p:spTree>
    <p:extLst>
      <p:ext uri="{BB962C8B-B14F-4D97-AF65-F5344CB8AC3E}">
        <p14:creationId xmlns:p14="http://schemas.microsoft.com/office/powerpoint/2010/main" val="244891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slide highlights the various audiences that can benefit from the system. The model can assist coaching staffs with quick opponent evaluations, help analysts generate summaries for broadcasts or written reports, and provide fans with structured insights into team performance. The diversity of use cases shown here demonstrates the flexibility of the system and its potential value across different stakeholder groups.</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9</a:t>
            </a:fld>
            <a:endParaRPr lang="en-US"/>
          </a:p>
        </p:txBody>
      </p:sp>
    </p:spTree>
    <p:extLst>
      <p:ext uri="{BB962C8B-B14F-4D97-AF65-F5344CB8AC3E}">
        <p14:creationId xmlns:p14="http://schemas.microsoft.com/office/powerpoint/2010/main" val="2890251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DB33A1-1C0F-0B41-99C0-F811B3C9C337}"/>
              </a:ext>
            </a:extLst>
          </p:cNvPr>
          <p:cNvPicPr>
            <a:picLocks noChangeAspect="1"/>
          </p:cNvPicPr>
          <p:nvPr userDrawn="1"/>
        </p:nvPicPr>
        <p:blipFill>
          <a:blip r:embed="rId2"/>
          <a:stretch>
            <a:fillRect/>
          </a:stretch>
        </p:blipFill>
        <p:spPr>
          <a:xfrm>
            <a:off x="329616" y="2196388"/>
            <a:ext cx="4903470" cy="1703070"/>
          </a:xfrm>
          <a:prstGeom prst="rect">
            <a:avLst/>
          </a:prstGeom>
        </p:spPr>
      </p:pic>
      <p:cxnSp>
        <p:nvCxnSpPr>
          <p:cNvPr id="8" name="Straight Connector 7">
            <a:extLst>
              <a:ext uri="{FF2B5EF4-FFF2-40B4-BE49-F238E27FC236}">
                <a16:creationId xmlns:a16="http://schemas.microsoft.com/office/drawing/2014/main" id="{1BD6AAA9-1EA3-4A4F-8230-76E28D46C214}"/>
              </a:ext>
            </a:extLst>
          </p:cNvPr>
          <p:cNvCxnSpPr/>
          <p:nvPr userDrawn="1"/>
        </p:nvCxnSpPr>
        <p:spPr>
          <a:xfrm>
            <a:off x="5337546" y="2456121"/>
            <a:ext cx="0" cy="1190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5720317" y="2514887"/>
            <a:ext cx="4593265" cy="1063256"/>
          </a:xfrm>
        </p:spPr>
        <p:txBody>
          <a:bodyPr anchor="ctr" anchorCtr="0">
            <a:noAutofit/>
          </a:bodyPr>
          <a:lstStyle>
            <a:lvl1pPr algn="l">
              <a:lnSpc>
                <a:spcPct val="100000"/>
              </a:lnSpc>
              <a:defRPr sz="28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spTree>
    <p:extLst>
      <p:ext uri="{BB962C8B-B14F-4D97-AF65-F5344CB8AC3E}">
        <p14:creationId xmlns:p14="http://schemas.microsoft.com/office/powerpoint/2010/main" val="11094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whi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AC25F0-42A9-7449-8382-45F563AAB781}"/>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6" name="Slide Number Placeholder 6">
            <a:extLst>
              <a:ext uri="{FF2B5EF4-FFF2-40B4-BE49-F238E27FC236}">
                <a16:creationId xmlns:a16="http://schemas.microsoft.com/office/drawing/2014/main" id="{2E7529FB-87E0-584A-8BA5-A1C34C4CE103}"/>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9" name="Title 1">
            <a:extLst>
              <a:ext uri="{FF2B5EF4-FFF2-40B4-BE49-F238E27FC236}">
                <a16:creationId xmlns:a16="http://schemas.microsoft.com/office/drawing/2014/main" id="{A0F5D194-7C99-3D42-BD5F-87CB0EBC7772}"/>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3293A7E1-6535-1341-8CC4-3DD43A61E173}"/>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C6549B4C-6D44-534E-A4E5-3DAA1A24E4FD}"/>
              </a:ext>
            </a:extLst>
          </p:cNvPr>
          <p:cNvSpPr>
            <a:spLocks noGrp="1"/>
          </p:cNvSpPr>
          <p:nvPr>
            <p:ph sz="quarter" idx="14" hasCustomPrompt="1"/>
          </p:nvPr>
        </p:nvSpPr>
        <p:spPr>
          <a:xfrm>
            <a:off x="838200" y="3429000"/>
            <a:ext cx="10560050" cy="2443163"/>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23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Charts_red">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D447930-19AC-CD42-A1F2-8CF10ED19E9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6B09233E-157D-9342-88AE-ECE6AB6BFD5E}"/>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Content Placeholder 3">
            <a:extLst>
              <a:ext uri="{FF2B5EF4-FFF2-40B4-BE49-F238E27FC236}">
                <a16:creationId xmlns:a16="http://schemas.microsoft.com/office/drawing/2014/main" id="{68CE3B5F-A327-6948-AC5A-DECAC1DE1870}"/>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a:extLst>
              <a:ext uri="{FF2B5EF4-FFF2-40B4-BE49-F238E27FC236}">
                <a16:creationId xmlns:a16="http://schemas.microsoft.com/office/drawing/2014/main" id="{664CF0BE-0659-1343-A2CC-51E917900762}"/>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A62125EE-0453-EC44-AA42-57276C8BC489}"/>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Tree>
    <p:extLst>
      <p:ext uri="{BB962C8B-B14F-4D97-AF65-F5344CB8AC3E}">
        <p14:creationId xmlns:p14="http://schemas.microsoft.com/office/powerpoint/2010/main" val="4292377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harts_black">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1642458B-FA0B-CF43-A098-C02AA004FE57}"/>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7" name="Slide Number Placeholder 6">
            <a:extLst>
              <a:ext uri="{FF2B5EF4-FFF2-40B4-BE49-F238E27FC236}">
                <a16:creationId xmlns:a16="http://schemas.microsoft.com/office/drawing/2014/main" id="{176B3912-2EAC-BC46-8A13-16D4C3B0620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EA79CAE4-3A3F-FA4E-8262-D64300B2D803}"/>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252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harts_whit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pic>
        <p:nvPicPr>
          <p:cNvPr id="7" name="Picture 6">
            <a:extLst>
              <a:ext uri="{FF2B5EF4-FFF2-40B4-BE49-F238E27FC236}">
                <a16:creationId xmlns:a16="http://schemas.microsoft.com/office/drawing/2014/main" id="{493BA73D-BE65-AE4F-A651-28378FDBE9B8}"/>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1DAE4088-3D86-814B-971E-13ADC95021F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1" name="Content Placeholder 3">
            <a:extLst>
              <a:ext uri="{FF2B5EF4-FFF2-40B4-BE49-F238E27FC236}">
                <a16:creationId xmlns:a16="http://schemas.microsoft.com/office/drawing/2014/main" id="{89AC3C91-182D-D343-9383-3F5B21508CF4}"/>
              </a:ext>
            </a:extLst>
          </p:cNvPr>
          <p:cNvSpPr>
            <a:spLocks noGrp="1"/>
          </p:cNvSpPr>
          <p:nvPr>
            <p:ph sz="half" idx="13" hasCustomPrompt="1"/>
          </p:nvPr>
        </p:nvSpPr>
        <p:spPr>
          <a:xfrm>
            <a:off x="619410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4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_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5588472" y="1917290"/>
            <a:ext cx="5983768" cy="2584809"/>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“SHORT LENGTH QUOTE LOREM IPSUM DOLER SIT AMET CURABITUR BLANDIT TEMPUS PORTITOR.”</a:t>
            </a:r>
          </a:p>
        </p:txBody>
      </p:sp>
      <p:sp>
        <p:nvSpPr>
          <p:cNvPr id="6" name="Text Placeholder 7">
            <a:extLst>
              <a:ext uri="{FF2B5EF4-FFF2-40B4-BE49-F238E27FC236}">
                <a16:creationId xmlns:a16="http://schemas.microsoft.com/office/drawing/2014/main" id="{9F7D67B8-4DED-4B45-812E-667E76CFA3DC}"/>
              </a:ext>
            </a:extLst>
          </p:cNvPr>
          <p:cNvSpPr>
            <a:spLocks noGrp="1"/>
          </p:cNvSpPr>
          <p:nvPr>
            <p:ph type="body" sz="quarter" idx="11" hasCustomPrompt="1"/>
          </p:nvPr>
        </p:nvSpPr>
        <p:spPr>
          <a:xfrm>
            <a:off x="5588472" y="4810760"/>
            <a:ext cx="3822700" cy="381000"/>
          </a:xfrm>
          <a:prstGeom prst="rect">
            <a:avLst/>
          </a:prstGeom>
        </p:spPr>
        <p:txBody>
          <a:bodyPr>
            <a:normAutofit/>
          </a:bodyPr>
          <a:lstStyle>
            <a:lvl1pPr marL="0" indent="0" algn="l">
              <a:buNone/>
              <a:defRPr sz="1800" b="0" i="0" cap="all" baseline="0">
                <a:solidFill>
                  <a:schemeClr val="bg1"/>
                </a:solidFill>
                <a:latin typeface="Arial" panose="020B0604020202020204" pitchFamily="34" charset="0"/>
              </a:defRPr>
            </a:lvl1pPr>
          </a:lstStyle>
          <a:p>
            <a:pPr algn="l"/>
            <a:r>
              <a:rPr lang="en-US" b="0" i="0" baseline="0" dirty="0">
                <a:solidFill>
                  <a:schemeClr val="bg1"/>
                </a:solidFill>
                <a:latin typeface="Gotham Office" panose="02000000000000000000" pitchFamily="2" charset="0"/>
                <a:cs typeface="Arial Narrow" panose="020B0604020202020204" pitchFamily="34" charset="0"/>
              </a:rPr>
              <a:t>— First Last Name</a:t>
            </a:r>
            <a:endParaRPr lang="en-US"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2853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D7C8-2256-6645-8132-2136D4DA62DF}"/>
              </a:ext>
            </a:extLst>
          </p:cNvPr>
          <p:cNvSpPr>
            <a:spLocks noGrp="1"/>
          </p:cNvSpPr>
          <p:nvPr>
            <p:ph type="title" hasCustomPrompt="1"/>
          </p:nvPr>
        </p:nvSpPr>
        <p:spPr>
          <a:xfrm>
            <a:off x="831850" y="1189704"/>
            <a:ext cx="7230602" cy="3372772"/>
          </a:xfrm>
        </p:spPr>
        <p:txBody>
          <a:bodyPr anchor="b">
            <a:noAutofit/>
          </a:bodyPr>
          <a:lstStyle>
            <a:lvl1pPr>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0" name="Text Placeholder 9">
            <a:extLst>
              <a:ext uri="{FF2B5EF4-FFF2-40B4-BE49-F238E27FC236}">
                <a16:creationId xmlns:a16="http://schemas.microsoft.com/office/drawing/2014/main" id="{BEBC8ED5-C8B6-FF44-BC7D-D55B6C807C12}"/>
              </a:ext>
            </a:extLst>
          </p:cNvPr>
          <p:cNvSpPr>
            <a:spLocks noGrp="1"/>
          </p:cNvSpPr>
          <p:nvPr>
            <p:ph type="body" sz="quarter" idx="13" hasCustomPrompt="1"/>
          </p:nvPr>
        </p:nvSpPr>
        <p:spPr>
          <a:xfrm>
            <a:off x="831850" y="4815840"/>
            <a:ext cx="4786313" cy="385763"/>
          </a:xfrm>
          <a:prstGeom prst="rect">
            <a:avLst/>
          </a:prstGeom>
        </p:spPr>
        <p:txBody>
          <a:bodyPr>
            <a:noAutofit/>
          </a:bodyPr>
          <a:lstStyle>
            <a:lvl1pPr marL="0" indent="0">
              <a:buNone/>
              <a:defRPr sz="1400" baseline="0">
                <a:solidFill>
                  <a:schemeClr val="bg1"/>
                </a:solidFill>
                <a:latin typeface="Arial" panose="020B0604020202020204" pitchFamily="34" charset="0"/>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Click to edit slide text</a:t>
            </a:r>
          </a:p>
        </p:txBody>
      </p:sp>
    </p:spTree>
    <p:extLst>
      <p:ext uri="{BB962C8B-B14F-4D97-AF65-F5344CB8AC3E}">
        <p14:creationId xmlns:p14="http://schemas.microsoft.com/office/powerpoint/2010/main" val="161526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C5A230F4-35F8-6D43-909E-3F273606B91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CB5D1E47-5F55-7F42-B34E-43E45FE6D350}"/>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35B0F7F9-A3A1-5040-8E65-4C01F481CBC3}"/>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5EA79659-60B6-E545-986D-F58390FE111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3656422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F8689F91-72D8-6747-A445-394CAFD304B9}"/>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334505E2-1821-1142-AE51-3F9DB41E9C6A}"/>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B7D4171A-4B26-DA4F-A71E-4E3D9722ABE6}"/>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9C139E72-596F-A346-BD45-0C67C91381DB}"/>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995210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4008C4C5-A83E-854B-B6AB-E48E07EE604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250B1759-43AA-5E4D-A141-9213E1BEF083}"/>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7542E777-77D9-7D41-9BCD-429E037818A2}"/>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FB08B568-99CD-6647-A25B-50F0B043683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2564665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Short_w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9A48468-2AB7-E84E-B78E-53BF3FE1F9D7}"/>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5" name="Title 1">
            <a:extLst>
              <a:ext uri="{FF2B5EF4-FFF2-40B4-BE49-F238E27FC236}">
                <a16:creationId xmlns:a16="http://schemas.microsoft.com/office/drawing/2014/main" id="{98EAF6E9-001B-E74D-AC1F-DF24D90AB5EC}"/>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3819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
        <p:nvSpPr>
          <p:cNvPr id="6" name="Text Placeholder 5">
            <a:extLst>
              <a:ext uri="{FF2B5EF4-FFF2-40B4-BE49-F238E27FC236}">
                <a16:creationId xmlns:a16="http://schemas.microsoft.com/office/drawing/2014/main" id="{BACDAFC8-1762-4F47-B956-A9121D881EE6}"/>
              </a:ext>
            </a:extLst>
          </p:cNvPr>
          <p:cNvSpPr>
            <a:spLocks noGrp="1"/>
          </p:cNvSpPr>
          <p:nvPr>
            <p:ph type="body" sz="quarter" idx="10" hasCustomPrompt="1"/>
          </p:nvPr>
        </p:nvSpPr>
        <p:spPr>
          <a:xfrm>
            <a:off x="787400" y="3347720"/>
            <a:ext cx="2606675"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458FC0FD-A39B-D74F-84E3-6FE38F855D03}" type="datetime4">
              <a:rPr lang="en-US" smtClean="0"/>
              <a:t>September 13, 2021</a:t>
            </a:fld>
            <a:endParaRPr lang="en-US" dirty="0"/>
          </a:p>
        </p:txBody>
      </p:sp>
    </p:spTree>
    <p:extLst>
      <p:ext uri="{BB962C8B-B14F-4D97-AF65-F5344CB8AC3E}">
        <p14:creationId xmlns:p14="http://schemas.microsoft.com/office/powerpoint/2010/main" val="1513808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Short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12" name="Picture 11">
            <a:extLst>
              <a:ext uri="{FF2B5EF4-FFF2-40B4-BE49-F238E27FC236}">
                <a16:creationId xmlns:a16="http://schemas.microsoft.com/office/drawing/2014/main" id="{AEEB7F3B-8B69-0A48-A750-2F21213F135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16066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Short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BCE559DC-760D-3341-A664-E26FE21D1FA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422517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Short_whit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6E6E54EA-9087-7042-A567-75E48CF817E4}"/>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7" name="Slide Number Placeholder 6">
            <a:extLst>
              <a:ext uri="{FF2B5EF4-FFF2-40B4-BE49-F238E27FC236}">
                <a16:creationId xmlns:a16="http://schemas.microsoft.com/office/drawing/2014/main" id="{8F4FD6C0-98E1-9C47-AB49-D25DF869A2A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Tree>
    <p:extLst>
      <p:ext uri="{BB962C8B-B14F-4D97-AF65-F5344CB8AC3E}">
        <p14:creationId xmlns:p14="http://schemas.microsoft.com/office/powerpoint/2010/main" val="33650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red_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endParaRPr lang="en-US" dirty="0"/>
          </a:p>
        </p:txBody>
      </p:sp>
      <p:sp>
        <p:nvSpPr>
          <p:cNvPr id="5" name="Content Placeholder 2">
            <a:extLst>
              <a:ext uri="{FF2B5EF4-FFF2-40B4-BE49-F238E27FC236}">
                <a16:creationId xmlns:a16="http://schemas.microsoft.com/office/drawing/2014/main" id="{6737BD63-9C72-3048-BDF4-063CFD6F457C}"/>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6" name="Title 1">
            <a:extLst>
              <a:ext uri="{FF2B5EF4-FFF2-40B4-BE49-F238E27FC236}">
                <a16:creationId xmlns:a16="http://schemas.microsoft.com/office/drawing/2014/main" id="{DBAA934C-DA10-4844-AD59-49FE265F5BA3}"/>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036028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black_image">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771271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white_imag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6824317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red_image ALT">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94255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red_image ALT 2">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85576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black_image ALT">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1467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black_image ALT 2">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6132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_re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6" name="Picture 5">
            <a:extLst>
              <a:ext uri="{FF2B5EF4-FFF2-40B4-BE49-F238E27FC236}">
                <a16:creationId xmlns:a16="http://schemas.microsoft.com/office/drawing/2014/main" id="{173D83DE-D6F4-324F-A8FF-A7F86E34F679}"/>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5" name="Text Placeholder 5">
            <a:extLst>
              <a:ext uri="{FF2B5EF4-FFF2-40B4-BE49-F238E27FC236}">
                <a16:creationId xmlns:a16="http://schemas.microsoft.com/office/drawing/2014/main" id="{95BDDABA-C480-294B-A9C3-E2EF45BA53A1}"/>
              </a:ext>
            </a:extLst>
          </p:cNvPr>
          <p:cNvSpPr>
            <a:spLocks noGrp="1"/>
          </p:cNvSpPr>
          <p:nvPr>
            <p:ph type="body" sz="quarter" idx="10" hasCustomPrompt="1"/>
          </p:nvPr>
        </p:nvSpPr>
        <p:spPr>
          <a:xfrm>
            <a:off x="925032" y="3997960"/>
            <a:ext cx="5723860"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B12F79BA-C2C3-8C46-B36F-217636A2AEB3}" type="datetime4">
              <a:rPr lang="en-US" smtClean="0"/>
              <a:t>September 13, 2021</a:t>
            </a:fld>
            <a:endParaRPr lang="en-US" dirty="0"/>
          </a:p>
        </p:txBody>
      </p:sp>
    </p:spTree>
    <p:extLst>
      <p:ext uri="{BB962C8B-B14F-4D97-AF65-F5344CB8AC3E}">
        <p14:creationId xmlns:p14="http://schemas.microsoft.com/office/powerpoint/2010/main" val="1526936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white_image AL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98A2AEB-0299-D240-BBB5-C8C214265F5B}"/>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70B8C52B-1F7F-FC40-B5FB-71A1FA47F509}"/>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72057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white_image ALT 2">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1C2B06D-3F13-7F44-A6DB-B0C08EB2448C}"/>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5D199E36-2A71-BD4E-AC75-2790769FE5DD}"/>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4150392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FE0124-2439-0944-8454-A0615BA3B2AE}"/>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5181674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ection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4AE9-125A-EB48-9892-E4F876E1531B}"/>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537015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2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4788310" y="3057525"/>
            <a:ext cx="6272979" cy="3119438"/>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4788310" y="609601"/>
            <a:ext cx="6272979" cy="2212257"/>
          </a:xfrm>
        </p:spPr>
        <p:txBody>
          <a:bodyPr anchor="b" anchorCtr="0">
            <a:noAutofit/>
          </a:bodyPr>
          <a:lstStyle>
            <a:lvl1pPr algn="l">
              <a:lnSpc>
                <a:spcPct val="100000"/>
              </a:lnSpc>
              <a:defRPr sz="2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1"/>
            <a:ext cx="403860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1"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076134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red_4 images">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F103C77-269E-7948-80B7-D18301C9CD36}"/>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D109AF83-4E96-1042-9566-7179A12D8485}"/>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p>
        </p:txBody>
      </p:sp>
      <p:sp>
        <p:nvSpPr>
          <p:cNvPr id="11" name="Content Placeholder 2">
            <a:extLst>
              <a:ext uri="{FF2B5EF4-FFF2-40B4-BE49-F238E27FC236}">
                <a16:creationId xmlns:a16="http://schemas.microsoft.com/office/drawing/2014/main" id="{AA22398D-70D0-5A4D-8D7E-49CE23151A13}"/>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83BFA674-315C-B944-9163-4B98FE49308C}"/>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F2E9A1B8-9E0D-1E4E-9CA6-3F69E0DF0F20}"/>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32FB970B-8C8F-4348-A127-C3106F97CBA2}"/>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908076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black_4 images">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3F4624B5-5EFA-F44E-B599-7EEC72773A75}"/>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6EAF9729-DD94-0648-8322-F062634430B3}"/>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AA0B3E5-6BD7-7543-A477-B56C7DE952A9}"/>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2C0D2281-CB9A-B041-A31F-804FC47FA8DE}"/>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D5D0BED8-BF24-8942-AB6E-E45F5B4FF55F}"/>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AFBC5267-469F-D74D-8F54-83FE4B0801A3}"/>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27217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white_4 image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7727950" y="1"/>
            <a:ext cx="4464050" cy="3057832"/>
          </a:xfrm>
          <a:prstGeom prst="rect">
            <a:avLst/>
          </a:prstGeom>
        </p:spPr>
        <p:txBody>
          <a:body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8153399" y="3057525"/>
            <a:ext cx="4038600" cy="3800475"/>
          </a:xfrm>
          <a:prstGeom prst="rect">
            <a:avLst/>
          </a:prstGeom>
        </p:spPr>
        <p:txBody>
          <a:bodyPr/>
          <a:lstStyle/>
          <a:p>
            <a:r>
              <a:rPr lang="en-US"/>
              <a:t>Click icon to add picture</a:t>
            </a:r>
          </a:p>
        </p:txBody>
      </p:sp>
      <p:sp>
        <p:nvSpPr>
          <p:cNvPr id="6" name="Content Placeholder 2">
            <a:extLst>
              <a:ext uri="{FF2B5EF4-FFF2-40B4-BE49-F238E27FC236}">
                <a16:creationId xmlns:a16="http://schemas.microsoft.com/office/drawing/2014/main" id="{675525EF-4A76-B245-A49A-4C8B530C8EC1}"/>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tx1">
                    <a:lumMod val="95000"/>
                    <a:lumOff val="5000"/>
                  </a:schemeClr>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7" name="Title 1">
            <a:extLst>
              <a:ext uri="{FF2B5EF4-FFF2-40B4-BE49-F238E27FC236}">
                <a16:creationId xmlns:a16="http://schemas.microsoft.com/office/drawing/2014/main" id="{208B9E01-F96C-5D4D-942E-F82330466795}"/>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5" name="Picture Placeholder 4">
            <a:extLst>
              <a:ext uri="{FF2B5EF4-FFF2-40B4-BE49-F238E27FC236}">
                <a16:creationId xmlns:a16="http://schemas.microsoft.com/office/drawing/2014/main" id="{F8E24DD8-E3CB-C44E-B124-2FED3EAC172C}"/>
              </a:ext>
            </a:extLst>
          </p:cNvPr>
          <p:cNvSpPr>
            <a:spLocks noGrp="1"/>
          </p:cNvSpPr>
          <p:nvPr>
            <p:ph type="pic" sz="quarter" idx="14"/>
          </p:nvPr>
        </p:nvSpPr>
        <p:spPr>
          <a:xfrm>
            <a:off x="4405313" y="0"/>
            <a:ext cx="3322637" cy="3057525"/>
          </a:xfrm>
          <a:prstGeom prst="rect">
            <a:avLst/>
          </a:prstGeom>
        </p:spPr>
        <p:txBody>
          <a:bodyPr/>
          <a:lstStyle/>
          <a:p>
            <a:r>
              <a:rPr lang="en-US"/>
              <a:t>Click icon to add picture</a:t>
            </a:r>
            <a:endParaRPr lang="en-US" dirty="0"/>
          </a:p>
        </p:txBody>
      </p:sp>
      <p:sp>
        <p:nvSpPr>
          <p:cNvPr id="10" name="Picture Placeholder 9">
            <a:extLst>
              <a:ext uri="{FF2B5EF4-FFF2-40B4-BE49-F238E27FC236}">
                <a16:creationId xmlns:a16="http://schemas.microsoft.com/office/drawing/2014/main" id="{943D30A8-A144-EF45-AFF8-031FA5665C07}"/>
              </a:ext>
            </a:extLst>
          </p:cNvPr>
          <p:cNvSpPr>
            <a:spLocks noGrp="1"/>
          </p:cNvSpPr>
          <p:nvPr>
            <p:ph type="pic" sz="quarter" idx="15"/>
          </p:nvPr>
        </p:nvSpPr>
        <p:spPr>
          <a:xfrm>
            <a:off x="4405313" y="3057525"/>
            <a:ext cx="3748087" cy="3800475"/>
          </a:xfrm>
          <a:prstGeom prst="rect">
            <a:avLst/>
          </a:prstGeom>
        </p:spPr>
        <p:txBody>
          <a:bodyPr/>
          <a:lstStyle/>
          <a:p>
            <a:r>
              <a:rPr lang="en-US"/>
              <a:t>Click icon to add picture</a:t>
            </a:r>
          </a:p>
        </p:txBody>
      </p:sp>
    </p:spTree>
    <p:extLst>
      <p:ext uri="{BB962C8B-B14F-4D97-AF65-F5344CB8AC3E}">
        <p14:creationId xmlns:p14="http://schemas.microsoft.com/office/powerpoint/2010/main" val="514035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columns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886D4D86-56C1-4E4E-B383-67AECBB472A9}"/>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E32351E9-95AC-3E41-9B94-396FA0B1B68D}"/>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AFFB0A-4269-EF4E-A8CB-6BEC49D0ED29}"/>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B49F8244-950E-0E48-BB9B-F4A9A9C6458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5F1E4186-1E70-2F45-A4C9-B6CBDEF54B4A}"/>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55987EEB-8FDA-DF44-AD42-B46114DCEFD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DDE38711-42C9-6D49-A75F-8EE74BACC623}"/>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B294B225-7051-7D45-8E1D-068BDE22CCE1}"/>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9133C24A-3680-F94F-932E-BFE8410E974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931895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columns_red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59C231A2-4079-C142-A30E-FD4330F999C9}"/>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9AC06A8C-E80C-2144-8C6B-3AD26235AE46}"/>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6EB29AB7-EF85-F14D-84FB-2489036F5643}"/>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F0DC0FE5-9492-3748-A02C-BFE5C2EE64C8}"/>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0801D973-D4E6-F946-824B-5E3C34E88CDC}"/>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DDDFFD65-4213-0748-88CD-FD0B7985CBB7}"/>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D2B0047-6066-4545-9771-4A7C869FC68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79455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C_black">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5" name="Picture 4">
            <a:extLst>
              <a:ext uri="{FF2B5EF4-FFF2-40B4-BE49-F238E27FC236}">
                <a16:creationId xmlns:a16="http://schemas.microsoft.com/office/drawing/2014/main" id="{FCE73D03-15BD-014A-A9F7-9BD7AF8C3A31}"/>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6" name="Text Placeholder 5">
            <a:extLst>
              <a:ext uri="{FF2B5EF4-FFF2-40B4-BE49-F238E27FC236}">
                <a16:creationId xmlns:a16="http://schemas.microsoft.com/office/drawing/2014/main" id="{25073A25-DD07-1340-B4B7-17B10379756F}"/>
              </a:ext>
            </a:extLst>
          </p:cNvPr>
          <p:cNvSpPr>
            <a:spLocks noGrp="1"/>
          </p:cNvSpPr>
          <p:nvPr>
            <p:ph type="body" sz="quarter" idx="10" hasCustomPrompt="1"/>
          </p:nvPr>
        </p:nvSpPr>
        <p:spPr>
          <a:xfrm>
            <a:off x="925032" y="3997960"/>
            <a:ext cx="2606675" cy="422275"/>
          </a:xfrm>
          <a:prstGeom prst="rect">
            <a:avLst/>
          </a:prstGeom>
        </p:spPr>
        <p:txBody>
          <a:bodyPr>
            <a:normAutofit/>
          </a:bodyPr>
          <a:lstStyle>
            <a:lvl1pPr marL="0" indent="0" algn="l">
              <a:buNone/>
              <a:defRPr sz="1800" baseline="0">
                <a:solidFill>
                  <a:schemeClr val="tx2"/>
                </a:solidFill>
                <a:latin typeface="Arial" panose="020B0604020202020204" pitchFamily="34" charset="0"/>
              </a:defRPr>
            </a:lvl1pPr>
          </a:lstStyle>
          <a:p>
            <a:pPr lvl="0"/>
            <a:fld id="{137DCF85-C447-AE4B-9BDB-BCE5CF318609}" type="datetime4">
              <a:rPr lang="en-US" smtClean="0"/>
              <a:t>September 6, 2021</a:t>
            </a:fld>
            <a:endParaRPr lang="en-US" dirty="0"/>
          </a:p>
        </p:txBody>
      </p:sp>
    </p:spTree>
    <p:extLst>
      <p:ext uri="{BB962C8B-B14F-4D97-AF65-F5344CB8AC3E}">
        <p14:creationId xmlns:p14="http://schemas.microsoft.com/office/powerpoint/2010/main" val="61130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columns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7BDCEF83-4C03-1540-8FD7-87D64FE7AF6D}"/>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4CA79A2C-A13D-2D4C-B9E8-C9664B5CD25E}"/>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66D258-6242-A34E-B930-C698E25525CD}"/>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AED91392-AA16-6A4C-8E7E-C2A4F543196E}"/>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246F8F2E-BDEF-B74A-95F5-E8C05F83FC8E}"/>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813E4453-521E-174B-9488-7B31D9D60CC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5A34013A-06FD-6640-8DB0-FC16E160A472}"/>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CBDBD18D-D586-7941-875D-DFEA83253893}"/>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07C1A933-5332-CA49-9FAF-AF4AC536C8E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1106941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57301A3B-2F81-654A-A9FA-9ED7C8CD466A}"/>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8C13951A-672E-2640-98A5-0588B10500C5}"/>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6688302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101301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8F65F8D9-3040-6641-800B-E71E88C5D870}"/>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70A625AF-C2EC-394F-8E29-626A65B1C408}"/>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38093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2952336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columns_white">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cxnSp>
        <p:nvCxnSpPr>
          <p:cNvPr id="4" name="Straight Connector 3">
            <a:extLst>
              <a:ext uri="{FF2B5EF4-FFF2-40B4-BE49-F238E27FC236}">
                <a16:creationId xmlns:a16="http://schemas.microsoft.com/office/drawing/2014/main" id="{79C45948-1A02-2848-8588-4732A2AD978A}"/>
              </a:ext>
            </a:extLst>
          </p:cNvPr>
          <p:cNvCxnSpPr/>
          <p:nvPr userDrawn="1"/>
        </p:nvCxnSpPr>
        <p:spPr>
          <a:xfrm>
            <a:off x="4114144"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7244F8-F3EC-3E4A-AAF1-1409EA2551C9}"/>
              </a:ext>
            </a:extLst>
          </p:cNvPr>
          <p:cNvCxnSpPr/>
          <p:nvPr userDrawn="1"/>
        </p:nvCxnSpPr>
        <p:spPr>
          <a:xfrm>
            <a:off x="7676699"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536CEC-E045-504C-B7BC-C0D93AD00395}"/>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14" name="Slide Number Placeholder 6">
            <a:extLst>
              <a:ext uri="{FF2B5EF4-FFF2-40B4-BE49-F238E27FC236}">
                <a16:creationId xmlns:a16="http://schemas.microsoft.com/office/drawing/2014/main" id="{DE6B4A2E-7D2F-354E-98DA-AD1F10B6F120}"/>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20" name="Text Placeholder 9">
            <a:extLst>
              <a:ext uri="{FF2B5EF4-FFF2-40B4-BE49-F238E27FC236}">
                <a16:creationId xmlns:a16="http://schemas.microsoft.com/office/drawing/2014/main" id="{9ECC0AC2-35F4-D143-A2BA-4A76B175887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1" name="Content Placeholder 3">
            <a:extLst>
              <a:ext uri="{FF2B5EF4-FFF2-40B4-BE49-F238E27FC236}">
                <a16:creationId xmlns:a16="http://schemas.microsoft.com/office/drawing/2014/main" id="{5267ACCD-715D-994C-B6EF-9AB34A713F81}"/>
              </a:ext>
            </a:extLst>
          </p:cNvPr>
          <p:cNvSpPr>
            <a:spLocks noGrp="1"/>
          </p:cNvSpPr>
          <p:nvPr>
            <p:ph sz="quarter" idx="19" hasCustomPrompt="1"/>
          </p:nvPr>
        </p:nvSpPr>
        <p:spPr>
          <a:xfrm>
            <a:off x="838200"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9">
            <a:extLst>
              <a:ext uri="{FF2B5EF4-FFF2-40B4-BE49-F238E27FC236}">
                <a16:creationId xmlns:a16="http://schemas.microsoft.com/office/drawing/2014/main" id="{3059BBBB-B622-5148-89DC-493B0F069B24}"/>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3" name="Content Placeholder 3">
            <a:extLst>
              <a:ext uri="{FF2B5EF4-FFF2-40B4-BE49-F238E27FC236}">
                <a16:creationId xmlns:a16="http://schemas.microsoft.com/office/drawing/2014/main" id="{ACA4CF02-65DA-D54B-92A5-1D8E77F9B9D1}"/>
              </a:ext>
            </a:extLst>
          </p:cNvPr>
          <p:cNvSpPr>
            <a:spLocks noGrp="1"/>
          </p:cNvSpPr>
          <p:nvPr>
            <p:ph sz="quarter" idx="21" hasCustomPrompt="1"/>
          </p:nvPr>
        </p:nvSpPr>
        <p:spPr>
          <a:xfrm>
            <a:off x="4413702"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6" name="Text Placeholder 9">
            <a:extLst>
              <a:ext uri="{FF2B5EF4-FFF2-40B4-BE49-F238E27FC236}">
                <a16:creationId xmlns:a16="http://schemas.microsoft.com/office/drawing/2014/main" id="{7099A253-B33E-C940-A0F3-8AFC8FEBFCA7}"/>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7" name="Content Placeholder 3">
            <a:extLst>
              <a:ext uri="{FF2B5EF4-FFF2-40B4-BE49-F238E27FC236}">
                <a16:creationId xmlns:a16="http://schemas.microsoft.com/office/drawing/2014/main" id="{A6A63EC1-455B-5A48-8D44-AF9231C03594}"/>
              </a:ext>
            </a:extLst>
          </p:cNvPr>
          <p:cNvSpPr>
            <a:spLocks noGrp="1"/>
          </p:cNvSpPr>
          <p:nvPr>
            <p:ph sz="quarter" idx="23" hasCustomPrompt="1"/>
          </p:nvPr>
        </p:nvSpPr>
        <p:spPr>
          <a:xfrm>
            <a:off x="7967148"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7229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columns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9">
            <a:extLst>
              <a:ext uri="{FF2B5EF4-FFF2-40B4-BE49-F238E27FC236}">
                <a16:creationId xmlns:a16="http://schemas.microsoft.com/office/drawing/2014/main" id="{E0955E23-5237-5C44-908C-77D23F74F37F}"/>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7" name="Content Placeholder 3">
            <a:extLst>
              <a:ext uri="{FF2B5EF4-FFF2-40B4-BE49-F238E27FC236}">
                <a16:creationId xmlns:a16="http://schemas.microsoft.com/office/drawing/2014/main" id="{47CA2110-10A1-024F-BB4A-7E1F52781BD9}"/>
              </a:ext>
            </a:extLst>
          </p:cNvPr>
          <p:cNvSpPr>
            <a:spLocks noGrp="1"/>
          </p:cNvSpPr>
          <p:nvPr>
            <p:ph sz="quarter" idx="21" hasCustomPrompt="1"/>
          </p:nvPr>
        </p:nvSpPr>
        <p:spPr>
          <a:xfrm>
            <a:off x="809339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059060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6056210" cy="318135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4039519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_bullet points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22718A-5CF7-554A-99B8-FFB4F2AD7604}"/>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8" name="Text Placeholder 2">
            <a:extLst>
              <a:ext uri="{FF2B5EF4-FFF2-40B4-BE49-F238E27FC236}">
                <a16:creationId xmlns:a16="http://schemas.microsoft.com/office/drawing/2014/main" id="{DD805CC5-E268-0B4C-9657-8D28BF9D86AA}"/>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5872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_bullet points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8364DD-88DF-CF43-9082-0056172CE53D}"/>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6" name="Text Placeholder 2">
            <a:extLst>
              <a:ext uri="{FF2B5EF4-FFF2-40B4-BE49-F238E27FC236}">
                <a16:creationId xmlns:a16="http://schemas.microsoft.com/office/drawing/2014/main" id="{93D362D3-9B6F-134C-9B30-B488FC1266DC}"/>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99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re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9" name="Slide Number Placeholder 6">
            <a:extLst>
              <a:ext uri="{FF2B5EF4-FFF2-40B4-BE49-F238E27FC236}">
                <a16:creationId xmlns:a16="http://schemas.microsoft.com/office/drawing/2014/main" id="{3371ECA7-C5A5-8C46-9330-594E1EEDDC5F}"/>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5" name="Content Placeholder 4">
            <a:extLst>
              <a:ext uri="{FF2B5EF4-FFF2-40B4-BE49-F238E27FC236}">
                <a16:creationId xmlns:a16="http://schemas.microsoft.com/office/drawing/2014/main" id="{870E41B2-3B1A-CB40-A48F-2A16D787FE5F}"/>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219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_bullet points_black">
    <p:bg>
      <p:bgPr>
        <a:solidFill>
          <a:schemeClr val="tx1"/>
        </a:solidFill>
        <a:effectLst/>
      </p:bgPr>
    </p:bg>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5" name="Title 1">
            <a:extLst>
              <a:ext uri="{FF2B5EF4-FFF2-40B4-BE49-F238E27FC236}">
                <a16:creationId xmlns:a16="http://schemas.microsoft.com/office/drawing/2014/main" id="{897D21C1-F876-1948-A775-7D1D528BD12B}"/>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6" name="Text Placeholder 2">
            <a:extLst>
              <a:ext uri="{FF2B5EF4-FFF2-40B4-BE49-F238E27FC236}">
                <a16:creationId xmlns:a16="http://schemas.microsoft.com/office/drawing/2014/main" id="{3BF8256F-B8B7-7C49-BD10-0D2982093813}"/>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3022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ntent_bullet points_black">
    <p:bg>
      <p:bgRef idx="1001">
        <a:schemeClr val="bg2"/>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A3FCBAC-32A4-994B-B4B0-066131203B90}"/>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tx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3" name="Text Placeholder 2">
            <a:extLst>
              <a:ext uri="{FF2B5EF4-FFF2-40B4-BE49-F238E27FC236}">
                <a16:creationId xmlns:a16="http://schemas.microsoft.com/office/drawing/2014/main" id="{873CBF3C-B115-754C-9A44-D0DAD9BFA658}"/>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tx1"/>
                </a:solidFill>
                <a:latin typeface="Arial" panose="020B0604020202020204" pitchFamily="34" charset="0"/>
                <a:cs typeface="Arial" panose="020B0604020202020204" pitchFamily="34" charset="0"/>
              </a:defRPr>
            </a:lvl1pPr>
            <a:lvl2pPr>
              <a:defRPr sz="2000" baseline="0">
                <a:solidFill>
                  <a:schemeClr val="tx1"/>
                </a:solidFill>
                <a:latin typeface="Arial" panose="020B0604020202020204" pitchFamily="34" charset="0"/>
                <a:cs typeface="Arial" panose="020B0604020202020204" pitchFamily="34" charset="0"/>
              </a:defRPr>
            </a:lvl2pPr>
            <a:lvl3pPr>
              <a:defRPr sz="2000" baseline="0">
                <a:solidFill>
                  <a:schemeClr val="tx1"/>
                </a:solidFill>
                <a:latin typeface="Arial" panose="020B0604020202020204" pitchFamily="34" charset="0"/>
                <a:cs typeface="Arial" panose="020B0604020202020204" pitchFamily="34" charset="0"/>
              </a:defRPr>
            </a:lvl3pPr>
            <a:lvl4pPr>
              <a:defRPr sz="2000" baseline="0">
                <a:solidFill>
                  <a:schemeClr val="tx1"/>
                </a:solidFill>
                <a:latin typeface="Arial" panose="020B0604020202020204" pitchFamily="34" charset="0"/>
                <a:cs typeface="Arial" panose="020B0604020202020204" pitchFamily="34" charset="0"/>
              </a:defRPr>
            </a:lvl4pPr>
            <a:lvl5pPr>
              <a:defRPr sz="2000" baseline="0">
                <a:solidFill>
                  <a:schemeClr val="tx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74883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Title_re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Tree>
    <p:extLst>
      <p:ext uri="{BB962C8B-B14F-4D97-AF65-F5344CB8AC3E}">
        <p14:creationId xmlns:p14="http://schemas.microsoft.com/office/powerpoint/2010/main" val="1543500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Title_blac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rc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A8B1A54E-83C9-7F47-8321-1294C19D7AF0}"/>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14161302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Titl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7" name="Title 1">
            <a:extLst>
              <a:ext uri="{FF2B5EF4-FFF2-40B4-BE49-F238E27FC236}">
                <a16:creationId xmlns:a16="http://schemas.microsoft.com/office/drawing/2014/main" id="{031B4543-BDE1-7E4B-8125-D55E77DD1082}"/>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909006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Titl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78C50E83-5C14-E846-878F-EF70C80FC49A}"/>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428090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BD17D5CF-7D3D-7B45-B019-8CF04F7F82A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891FBB05-6172-E548-9DA0-8B024AEC6B25}"/>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Title 1">
            <a:extLst>
              <a:ext uri="{FF2B5EF4-FFF2-40B4-BE49-F238E27FC236}">
                <a16:creationId xmlns:a16="http://schemas.microsoft.com/office/drawing/2014/main" id="{BAD393BD-E8C7-B348-B341-60C239BD9A72}"/>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0" name="Content Placeholder 4">
            <a:extLst>
              <a:ext uri="{FF2B5EF4-FFF2-40B4-BE49-F238E27FC236}">
                <a16:creationId xmlns:a16="http://schemas.microsoft.com/office/drawing/2014/main" id="{2CDC1A80-39FE-6044-9462-D883FA94A278}"/>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020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582422" y="6421980"/>
            <a:ext cx="2025650" cy="273050"/>
          </a:xfrm>
          <a:prstGeom prst="rect">
            <a:avLst/>
          </a:prstGeom>
        </p:spPr>
      </p:pic>
      <p:pic>
        <p:nvPicPr>
          <p:cNvPr id="11" name="Picture 10">
            <a:extLst>
              <a:ext uri="{FF2B5EF4-FFF2-40B4-BE49-F238E27FC236}">
                <a16:creationId xmlns:a16="http://schemas.microsoft.com/office/drawing/2014/main" id="{CC4D3FBB-C602-434B-ADC4-CCA57B357667}"/>
              </a:ext>
            </a:extLst>
          </p:cNvPr>
          <p:cNvPicPr>
            <a:picLocks noChangeAspect="1"/>
          </p:cNvPicPr>
          <p:nvPr userDrawn="1"/>
        </p:nvPicPr>
        <p:blipFill>
          <a:blip r:embed="rId3"/>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88FB3BE4-9704-9F42-BC65-C600E32093C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3" name="Title 1">
            <a:extLst>
              <a:ext uri="{FF2B5EF4-FFF2-40B4-BE49-F238E27FC236}">
                <a16:creationId xmlns:a16="http://schemas.microsoft.com/office/drawing/2014/main" id="{C21E4784-FC1B-0541-86CC-C70A5410C506}"/>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4" name="Content Placeholder 4">
            <a:extLst>
              <a:ext uri="{FF2B5EF4-FFF2-40B4-BE49-F238E27FC236}">
                <a16:creationId xmlns:a16="http://schemas.microsoft.com/office/drawing/2014/main" id="{40AE3680-E6F4-9D48-9D76-6C7B1A24D727}"/>
              </a:ext>
            </a:extLst>
          </p:cNvPr>
          <p:cNvSpPr>
            <a:spLocks noGrp="1"/>
          </p:cNvSpPr>
          <p:nvPr>
            <p:ph sz="quarter" idx="13" hasCustomPrompt="1"/>
          </p:nvPr>
        </p:nvSpPr>
        <p:spPr>
          <a:xfrm>
            <a:off x="838200" y="3429000"/>
            <a:ext cx="10125075" cy="2616200"/>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8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re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0" name="Text Placeholder 9">
            <a:extLst>
              <a:ext uri="{FF2B5EF4-FFF2-40B4-BE49-F238E27FC236}">
                <a16:creationId xmlns:a16="http://schemas.microsoft.com/office/drawing/2014/main" id="{A238E63F-6339-AE45-9E3C-F99BC6D16785}"/>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4" name="Content Placeholder 3">
            <a:extLst>
              <a:ext uri="{FF2B5EF4-FFF2-40B4-BE49-F238E27FC236}">
                <a16:creationId xmlns:a16="http://schemas.microsoft.com/office/drawing/2014/main" id="{007ECC5C-8E36-C448-A0B1-218B5CC08A54}"/>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849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D4AEBA0E-C468-B448-9981-7B2DF21014D8}"/>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7A5CEDBC-6004-9A4F-894A-0811BEF44CBC}"/>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0" name="Title 1">
            <a:extLst>
              <a:ext uri="{FF2B5EF4-FFF2-40B4-BE49-F238E27FC236}">
                <a16:creationId xmlns:a16="http://schemas.microsoft.com/office/drawing/2014/main" id="{8CBF429E-ABE5-8C4D-AFFE-1E4B777D4214}"/>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F31043C5-337E-E74B-8556-592F0BC5D6F6}"/>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838E14DD-E463-2445-8BD2-4EE50FE1C589}"/>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201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102C32-C0CD-7147-9116-6362E8C5B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slide title</a:t>
            </a:r>
          </a:p>
        </p:txBody>
      </p:sp>
      <p:sp>
        <p:nvSpPr>
          <p:cNvPr id="3" name="Text Placeholder 2">
            <a:extLst>
              <a:ext uri="{FF2B5EF4-FFF2-40B4-BE49-F238E27FC236}">
                <a16:creationId xmlns:a16="http://schemas.microsoft.com/office/drawing/2014/main" id="{26B44C2B-D5F6-2D41-9FF2-9C6FF0ADE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089D453-C143-CC4B-8EA5-2D84DB4BFA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FFCF9-C27D-F94F-AF79-7DABFD39A70C}" type="datetime4">
              <a:rPr lang="en-US" smtClean="0"/>
              <a:t>November 20, 2025</a:t>
            </a:fld>
            <a:endParaRPr lang="en-US"/>
          </a:p>
        </p:txBody>
      </p:sp>
      <p:sp>
        <p:nvSpPr>
          <p:cNvPr id="5" name="Footer Placeholder 4">
            <a:extLst>
              <a:ext uri="{FF2B5EF4-FFF2-40B4-BE49-F238E27FC236}">
                <a16:creationId xmlns:a16="http://schemas.microsoft.com/office/drawing/2014/main" id="{CBE66BC3-528D-6A42-A7CB-B95ED3730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838F9-78A8-874D-9598-92670A028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FF72C-5ACC-BF44-8A77-29ED5F2D29E3}" type="slidenum">
              <a:rPr lang="en-US" smtClean="0"/>
              <a:t>‹#›</a:t>
            </a:fld>
            <a:endParaRPr lang="en-US"/>
          </a:p>
        </p:txBody>
      </p:sp>
    </p:spTree>
    <p:extLst>
      <p:ext uri="{BB962C8B-B14F-4D97-AF65-F5344CB8AC3E}">
        <p14:creationId xmlns:p14="http://schemas.microsoft.com/office/powerpoint/2010/main" val="393729266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5" r:id="rId5"/>
    <p:sldLayoutId id="2147483666" r:id="rId6"/>
    <p:sldLayoutId id="2147483667" r:id="rId7"/>
    <p:sldLayoutId id="2147483668" r:id="rId8"/>
    <p:sldLayoutId id="2147483669" r:id="rId9"/>
    <p:sldLayoutId id="2147483670" r:id="rId10"/>
    <p:sldLayoutId id="2147483653" r:id="rId11"/>
    <p:sldLayoutId id="2147483671" r:id="rId12"/>
    <p:sldLayoutId id="2147483672" r:id="rId13"/>
    <p:sldLayoutId id="2147483673" r:id="rId14"/>
    <p:sldLayoutId id="2147483651" r:id="rId15"/>
    <p:sldLayoutId id="2147483652" r:id="rId16"/>
    <p:sldLayoutId id="2147483674" r:id="rId17"/>
    <p:sldLayoutId id="2147483675" r:id="rId18"/>
    <p:sldLayoutId id="2147483679" r:id="rId19"/>
    <p:sldLayoutId id="2147483676" r:id="rId20"/>
    <p:sldLayoutId id="2147483677" r:id="rId21"/>
    <p:sldLayoutId id="2147483678" r:id="rId22"/>
    <p:sldLayoutId id="2147483683" r:id="rId23"/>
    <p:sldLayoutId id="2147483681" r:id="rId24"/>
    <p:sldLayoutId id="2147483682" r:id="rId25"/>
    <p:sldLayoutId id="2147483680" r:id="rId26"/>
    <p:sldLayoutId id="2147483695" r:id="rId27"/>
    <p:sldLayoutId id="2147483684" r:id="rId28"/>
    <p:sldLayoutId id="2147483696" r:id="rId29"/>
    <p:sldLayoutId id="2147483685" r:id="rId30"/>
    <p:sldLayoutId id="2147483697" r:id="rId31"/>
    <p:sldLayoutId id="2147483654" r:id="rId32"/>
    <p:sldLayoutId id="2147483686" r:id="rId33"/>
    <p:sldLayoutId id="2147483687" r:id="rId34"/>
    <p:sldLayoutId id="2147483698" r:id="rId35"/>
    <p:sldLayoutId id="2147483699" r:id="rId36"/>
    <p:sldLayoutId id="2147483700" r:id="rId37"/>
    <p:sldLayoutId id="2147483688" r:id="rId38"/>
    <p:sldLayoutId id="2147483701" r:id="rId39"/>
    <p:sldLayoutId id="2147483689" r:id="rId40"/>
    <p:sldLayoutId id="2147483702" r:id="rId41"/>
    <p:sldLayoutId id="2147483711" r:id="rId42"/>
    <p:sldLayoutId id="2147483703" r:id="rId43"/>
    <p:sldLayoutId id="2147483712" r:id="rId44"/>
    <p:sldLayoutId id="2147483690" r:id="rId45"/>
    <p:sldLayoutId id="2147483704" r:id="rId46"/>
    <p:sldLayoutId id="2147483710" r:id="rId47"/>
    <p:sldLayoutId id="2147483692" r:id="rId48"/>
    <p:sldLayoutId id="2147483693" r:id="rId49"/>
    <p:sldLayoutId id="2147483694" r:id="rId50"/>
    <p:sldLayoutId id="2147483709" r:id="rId51"/>
    <p:sldLayoutId id="2147483705" r:id="rId52"/>
    <p:sldLayoutId id="2147483706" r:id="rId53"/>
    <p:sldLayoutId id="2147483707" r:id="rId54"/>
    <p:sldLayoutId id="2147483708" r:id="rId55"/>
  </p:sldLayoutIdLst>
  <p:hf hdr="0" ftr="0"/>
  <p:txStyles>
    <p:titleStyle>
      <a:lvl1pPr algn="l" defTabSz="914400" rtl="0" eaLnBrk="1" latinLnBrk="0" hangingPunct="1">
        <a:lnSpc>
          <a:spcPct val="90000"/>
        </a:lnSpc>
        <a:spcBef>
          <a:spcPct val="0"/>
        </a:spcBef>
        <a:buNone/>
        <a:defRPr sz="4400" b="1" i="0" kern="1200" baseline="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F1F3-E61B-A341-957D-29EE9EEE1047}"/>
              </a:ext>
            </a:extLst>
          </p:cNvPr>
          <p:cNvSpPr>
            <a:spLocks noGrp="1"/>
          </p:cNvSpPr>
          <p:nvPr>
            <p:ph type="ctrTitle"/>
          </p:nvPr>
        </p:nvSpPr>
        <p:spPr>
          <a:xfrm>
            <a:off x="5720317" y="2514887"/>
            <a:ext cx="5411971" cy="1063256"/>
          </a:xfrm>
        </p:spPr>
        <p:txBody>
          <a:bodyPr/>
          <a:lstStyle/>
          <a:p>
            <a:r>
              <a:rPr lang="en-US" dirty="0"/>
              <a:t>CIS 290-50-4258 Capstone</a:t>
            </a:r>
          </a:p>
        </p:txBody>
      </p:sp>
    </p:spTree>
    <p:extLst>
      <p:ext uri="{BB962C8B-B14F-4D97-AF65-F5344CB8AC3E}">
        <p14:creationId xmlns:p14="http://schemas.microsoft.com/office/powerpoint/2010/main" val="84145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B1BC6-AA0D-35EE-E8F6-370817B289C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7C0B302D-69D6-F824-1EBF-ABA10F009C04}"/>
              </a:ext>
            </a:extLst>
          </p:cNvPr>
          <p:cNvSpPr>
            <a:spLocks noGrp="1"/>
          </p:cNvSpPr>
          <p:nvPr>
            <p:ph type="ctrTitle"/>
          </p:nvPr>
        </p:nvSpPr>
        <p:spPr>
          <a:xfrm>
            <a:off x="838200" y="247268"/>
            <a:ext cx="7582786" cy="696629"/>
          </a:xfrm>
        </p:spPr>
        <p:txBody>
          <a:bodyPr anchor="ctr">
            <a:normAutofit/>
          </a:bodyPr>
          <a:lstStyle/>
          <a:p>
            <a:r>
              <a:rPr lang="en-US" dirty="0"/>
              <a:t>Experiments Log</a:t>
            </a:r>
          </a:p>
        </p:txBody>
      </p:sp>
      <p:graphicFrame>
        <p:nvGraphicFramePr>
          <p:cNvPr id="15" name="Chart 14">
            <a:extLst>
              <a:ext uri="{FF2B5EF4-FFF2-40B4-BE49-F238E27FC236}">
                <a16:creationId xmlns:a16="http://schemas.microsoft.com/office/drawing/2014/main" id="{0E78D3AB-3299-96B2-49EE-98F5660B9DAF}"/>
              </a:ext>
            </a:extLst>
          </p:cNvPr>
          <p:cNvGraphicFramePr>
            <a:graphicFrameLocks/>
          </p:cNvGraphicFramePr>
          <p:nvPr>
            <p:extLst>
              <p:ext uri="{D42A27DB-BD31-4B8C-83A1-F6EECF244321}">
                <p14:modId xmlns:p14="http://schemas.microsoft.com/office/powerpoint/2010/main" val="3788128261"/>
              </p:ext>
            </p:extLst>
          </p:nvPr>
        </p:nvGraphicFramePr>
        <p:xfrm>
          <a:off x="838200" y="943897"/>
          <a:ext cx="11174360" cy="5422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334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30202-F6C7-B782-E777-3C3E67C4E5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F5B05B-25D0-B4C9-9BB5-264ECA253353}"/>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D6ADCDF3-1420-1E56-726D-0ACC0024EF7C}"/>
              </a:ext>
            </a:extLst>
          </p:cNvPr>
          <p:cNvSpPr>
            <a:spLocks noGrp="1"/>
          </p:cNvSpPr>
          <p:nvPr>
            <p:ph type="ctrTitle"/>
          </p:nvPr>
        </p:nvSpPr>
        <p:spPr>
          <a:xfrm>
            <a:off x="838200" y="247268"/>
            <a:ext cx="7582786" cy="696629"/>
          </a:xfrm>
        </p:spPr>
        <p:txBody>
          <a:bodyPr anchor="ctr">
            <a:normAutofit/>
          </a:bodyPr>
          <a:lstStyle/>
          <a:p>
            <a:r>
              <a:rPr lang="en-US" dirty="0"/>
              <a:t>Experiments Log</a:t>
            </a:r>
          </a:p>
        </p:txBody>
      </p:sp>
      <p:graphicFrame>
        <p:nvGraphicFramePr>
          <p:cNvPr id="4" name="Chart 3">
            <a:extLst>
              <a:ext uri="{FF2B5EF4-FFF2-40B4-BE49-F238E27FC236}">
                <a16:creationId xmlns:a16="http://schemas.microsoft.com/office/drawing/2014/main" id="{7469B1F4-F44F-BB4D-A564-4EA944E3A3E8}"/>
              </a:ext>
            </a:extLst>
          </p:cNvPr>
          <p:cNvGraphicFramePr>
            <a:graphicFrameLocks/>
          </p:cNvGraphicFramePr>
          <p:nvPr>
            <p:extLst>
              <p:ext uri="{D42A27DB-BD31-4B8C-83A1-F6EECF244321}">
                <p14:modId xmlns:p14="http://schemas.microsoft.com/office/powerpoint/2010/main" val="45571287"/>
              </p:ext>
            </p:extLst>
          </p:nvPr>
        </p:nvGraphicFramePr>
        <p:xfrm>
          <a:off x="838200" y="943896"/>
          <a:ext cx="10515600" cy="5422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277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AD30-A178-1A06-888D-98C83C3E6C32}"/>
              </a:ext>
            </a:extLst>
          </p:cNvPr>
          <p:cNvSpPr>
            <a:spLocks noGrp="1"/>
          </p:cNvSpPr>
          <p:nvPr>
            <p:ph type="ctrTitle"/>
          </p:nvPr>
        </p:nvSpPr>
        <p:spPr/>
        <p:txBody>
          <a:bodyPr/>
          <a:lstStyle/>
          <a:p>
            <a:pPr algn="ctr"/>
            <a:r>
              <a:rPr lang="en-US" dirty="0"/>
              <a:t>Thank You for your Time and Consideration</a:t>
            </a:r>
          </a:p>
        </p:txBody>
      </p:sp>
    </p:spTree>
    <p:extLst>
      <p:ext uri="{BB962C8B-B14F-4D97-AF65-F5344CB8AC3E}">
        <p14:creationId xmlns:p14="http://schemas.microsoft.com/office/powerpoint/2010/main" val="796401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05EF71-36E4-7D2E-6A1D-32B5C3CB7863}"/>
              </a:ext>
            </a:extLst>
          </p:cNvPr>
          <p:cNvSpPr>
            <a:spLocks noGrp="1"/>
          </p:cNvSpPr>
          <p:nvPr>
            <p:ph sz="half" idx="2"/>
          </p:nvPr>
        </p:nvSpPr>
        <p:spPr>
          <a:xfrm>
            <a:off x="839788" y="2505075"/>
            <a:ext cx="5157787" cy="3684588"/>
          </a:xfrm>
        </p:spPr>
        <p:txBody>
          <a:bodyPr>
            <a:normAutofit lnSpcReduction="10000"/>
          </a:bodyPr>
          <a:lstStyle/>
          <a:p>
            <a:r>
              <a:rPr lang="en-US" sz="2000" b="1" dirty="0"/>
              <a:t>Problem</a:t>
            </a:r>
            <a:r>
              <a:rPr lang="en-US" sz="2000" dirty="0"/>
              <a:t>: It takes too long to scout college football teams.</a:t>
            </a:r>
          </a:p>
          <a:p>
            <a:r>
              <a:rPr lang="en-US" sz="2000" b="1" dirty="0"/>
              <a:t>Solution</a:t>
            </a:r>
            <a:r>
              <a:rPr lang="en-US" sz="2000" dirty="0"/>
              <a:t>: An artificial intelligence powered platform.</a:t>
            </a:r>
          </a:p>
          <a:p>
            <a:r>
              <a:rPr lang="en-US" sz="2000" b="1" dirty="0"/>
              <a:t>Users</a:t>
            </a:r>
            <a:r>
              <a:rPr lang="en-US" sz="2000" dirty="0"/>
              <a:t>: Coaches, Media Members, Fans, or anyone with a vested interest in learning more about a college football team.</a:t>
            </a:r>
          </a:p>
          <a:p>
            <a:r>
              <a:rPr lang="en-US" sz="2000" b="1" dirty="0"/>
              <a:t>Success Metric</a:t>
            </a:r>
            <a:r>
              <a:rPr lang="en-US" sz="2000" dirty="0"/>
              <a:t>: Model returns an actionable, accurate, and ethical scouting report in under 30 minutes at minimal cost.</a:t>
            </a:r>
          </a:p>
          <a:p>
            <a:endParaRPr lang="en-US" sz="2000" dirty="0"/>
          </a:p>
        </p:txBody>
      </p:sp>
      <p:sp>
        <p:nvSpPr>
          <p:cNvPr id="3" name="Title 2">
            <a:extLst>
              <a:ext uri="{FF2B5EF4-FFF2-40B4-BE49-F238E27FC236}">
                <a16:creationId xmlns:a16="http://schemas.microsoft.com/office/drawing/2014/main" id="{1236B293-457D-A8FF-DFD2-87C4B6801066}"/>
              </a:ext>
            </a:extLst>
          </p:cNvPr>
          <p:cNvSpPr>
            <a:spLocks noGrp="1"/>
          </p:cNvSpPr>
          <p:nvPr>
            <p:ph type="ctrTitle"/>
          </p:nvPr>
        </p:nvSpPr>
        <p:spPr>
          <a:xfrm>
            <a:off x="838200" y="882466"/>
            <a:ext cx="10103069" cy="1156541"/>
          </a:xfrm>
        </p:spPr>
        <p:txBody>
          <a:bodyPr anchor="ctr">
            <a:normAutofit/>
          </a:bodyPr>
          <a:lstStyle/>
          <a:p>
            <a:r>
              <a:rPr lang="en-US" dirty="0"/>
              <a:t>Project Overview</a:t>
            </a:r>
          </a:p>
        </p:txBody>
      </p:sp>
      <p:sp>
        <p:nvSpPr>
          <p:cNvPr id="2" name="Slide Number Placeholder 1">
            <a:extLst>
              <a:ext uri="{FF2B5EF4-FFF2-40B4-BE49-F238E27FC236}">
                <a16:creationId xmlns:a16="http://schemas.microsoft.com/office/drawing/2014/main" id="{43BD7461-D897-744B-F797-3BD673A651A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2</a:t>
            </a:fld>
            <a:endParaRPr lang="en-US"/>
          </a:p>
        </p:txBody>
      </p:sp>
      <p:pic>
        <p:nvPicPr>
          <p:cNvPr id="7" name="Content Placeholder 6" descr="A collage of football players&#10;&#10;AI-generated content may be incorrect.">
            <a:extLst>
              <a:ext uri="{FF2B5EF4-FFF2-40B4-BE49-F238E27FC236}">
                <a16:creationId xmlns:a16="http://schemas.microsoft.com/office/drawing/2014/main" id="{17B64E6E-625D-74EE-0D11-E7C495306ED9}"/>
              </a:ext>
            </a:extLst>
          </p:cNvPr>
          <p:cNvPicPr>
            <a:picLocks noGrp="1" noChangeAspect="1"/>
          </p:cNvPicPr>
          <p:nvPr>
            <p:ph sz="half" idx="13"/>
          </p:nvPr>
        </p:nvPicPr>
        <p:blipFill>
          <a:blip r:embed="rId3"/>
          <a:srcRect l="3456" r="3456"/>
          <a:stretch/>
        </p:blipFill>
        <p:spPr>
          <a:xfrm>
            <a:off x="6194108" y="2505075"/>
            <a:ext cx="5157787" cy="3684588"/>
          </a:xfrm>
          <a:noFill/>
        </p:spPr>
      </p:pic>
    </p:spTree>
    <p:extLst>
      <p:ext uri="{BB962C8B-B14F-4D97-AF65-F5344CB8AC3E}">
        <p14:creationId xmlns:p14="http://schemas.microsoft.com/office/powerpoint/2010/main" val="286018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74A884-AE2D-F866-440F-DF00311BEFDC}"/>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3</a:t>
            </a:fld>
            <a:endParaRPr lang="en-US"/>
          </a:p>
        </p:txBody>
      </p:sp>
      <p:sp>
        <p:nvSpPr>
          <p:cNvPr id="3" name="Text Placeholder 2">
            <a:extLst>
              <a:ext uri="{FF2B5EF4-FFF2-40B4-BE49-F238E27FC236}">
                <a16:creationId xmlns:a16="http://schemas.microsoft.com/office/drawing/2014/main" id="{795FA3FC-13B7-C046-49D3-AD1346DEC478}"/>
              </a:ext>
            </a:extLst>
          </p:cNvPr>
          <p:cNvSpPr>
            <a:spLocks noGrp="1"/>
          </p:cNvSpPr>
          <p:nvPr>
            <p:ph sz="half" idx="2"/>
          </p:nvPr>
        </p:nvSpPr>
        <p:spPr>
          <a:xfrm>
            <a:off x="839788" y="2505075"/>
            <a:ext cx="5157787" cy="3684588"/>
          </a:xfrm>
        </p:spPr>
        <p:txBody>
          <a:bodyPr>
            <a:normAutofit/>
          </a:bodyPr>
          <a:lstStyle/>
          <a:p>
            <a:r>
              <a:rPr lang="en-US" dirty="0"/>
              <a:t>ChatGPT 4.1</a:t>
            </a:r>
          </a:p>
          <a:p>
            <a:pPr lvl="1"/>
            <a:r>
              <a:rPr lang="en-US" dirty="0"/>
              <a:t>Final Settings:</a:t>
            </a:r>
          </a:p>
          <a:p>
            <a:pPr lvl="2"/>
            <a:r>
              <a:rPr lang="en-US" dirty="0"/>
              <a:t>Temperature = 0.7</a:t>
            </a:r>
          </a:p>
          <a:p>
            <a:pPr lvl="2"/>
            <a:r>
              <a:rPr lang="en-US" dirty="0"/>
              <a:t>Top P = 0.9</a:t>
            </a:r>
          </a:p>
          <a:p>
            <a:pPr lvl="2"/>
            <a:r>
              <a:rPr lang="en-US" dirty="0"/>
              <a:t>Max Tokens = 25,000</a:t>
            </a:r>
          </a:p>
        </p:txBody>
      </p:sp>
      <p:pic>
        <p:nvPicPr>
          <p:cNvPr id="7" name="Content Placeholder 6" descr="The ChatGPT 4.1 model logo">
            <a:extLst>
              <a:ext uri="{FF2B5EF4-FFF2-40B4-BE49-F238E27FC236}">
                <a16:creationId xmlns:a16="http://schemas.microsoft.com/office/drawing/2014/main" id="{C1778EDB-8011-9B59-34AB-ADB8F48DEA67}"/>
              </a:ext>
            </a:extLst>
          </p:cNvPr>
          <p:cNvPicPr>
            <a:picLocks noGrp="1" noChangeAspect="1"/>
          </p:cNvPicPr>
          <p:nvPr>
            <p:ph sz="quarter" idx="4"/>
          </p:nvPr>
        </p:nvPicPr>
        <p:blipFill>
          <a:blip r:embed="rId3">
            <a:extLst>
              <a:ext uri="{28A0092B-C50C-407E-A947-70E740481C1C}">
                <a14:useLocalDpi xmlns:a14="http://schemas.microsoft.com/office/drawing/2010/main"/>
              </a:ext>
            </a:extLst>
          </a:blip>
          <a:srcRect b="-2"/>
          <a:stretch>
            <a:fillRect/>
          </a:stretch>
        </p:blipFill>
        <p:spPr>
          <a:xfrm>
            <a:off x="6172200" y="2505075"/>
            <a:ext cx="5183188" cy="3684588"/>
          </a:xfrm>
          <a:noFill/>
        </p:spPr>
      </p:pic>
      <p:sp>
        <p:nvSpPr>
          <p:cNvPr id="2" name="Title 1">
            <a:extLst>
              <a:ext uri="{FF2B5EF4-FFF2-40B4-BE49-F238E27FC236}">
                <a16:creationId xmlns:a16="http://schemas.microsoft.com/office/drawing/2014/main" id="{70574CCB-6231-C40D-BF4E-7773BB00748E}"/>
              </a:ext>
            </a:extLst>
          </p:cNvPr>
          <p:cNvSpPr>
            <a:spLocks noGrp="1"/>
          </p:cNvSpPr>
          <p:nvPr>
            <p:ph type="ctrTitle"/>
          </p:nvPr>
        </p:nvSpPr>
        <p:spPr>
          <a:xfrm>
            <a:off x="838200" y="882466"/>
            <a:ext cx="10103069" cy="1156541"/>
          </a:xfrm>
        </p:spPr>
        <p:txBody>
          <a:bodyPr anchor="ctr">
            <a:normAutofit/>
          </a:bodyPr>
          <a:lstStyle/>
          <a:p>
            <a:r>
              <a:rPr lang="en-US" dirty="0"/>
              <a:t>The Model</a:t>
            </a:r>
          </a:p>
        </p:txBody>
      </p:sp>
    </p:spTree>
    <p:extLst>
      <p:ext uri="{BB962C8B-B14F-4D97-AF65-F5344CB8AC3E}">
        <p14:creationId xmlns:p14="http://schemas.microsoft.com/office/powerpoint/2010/main" val="380035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52BDB-41C2-EBAA-2F0D-3F0C6D1073A1}"/>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4</a:t>
            </a:fld>
            <a:endParaRPr lang="en-US"/>
          </a:p>
        </p:txBody>
      </p:sp>
      <p:sp>
        <p:nvSpPr>
          <p:cNvPr id="3" name="Title 2">
            <a:extLst>
              <a:ext uri="{FF2B5EF4-FFF2-40B4-BE49-F238E27FC236}">
                <a16:creationId xmlns:a16="http://schemas.microsoft.com/office/drawing/2014/main" id="{524505AC-BCD4-8D45-5244-9736AC4331CF}"/>
              </a:ext>
            </a:extLst>
          </p:cNvPr>
          <p:cNvSpPr>
            <a:spLocks noGrp="1"/>
          </p:cNvSpPr>
          <p:nvPr>
            <p:ph type="ctrTitle"/>
          </p:nvPr>
        </p:nvSpPr>
        <p:spPr>
          <a:xfrm>
            <a:off x="838200" y="882466"/>
            <a:ext cx="10103069" cy="1156541"/>
          </a:xfrm>
        </p:spPr>
        <p:txBody>
          <a:bodyPr anchor="ctr">
            <a:normAutofit/>
          </a:bodyPr>
          <a:lstStyle/>
          <a:p>
            <a:r>
              <a:rPr lang="en-US" dirty="0"/>
              <a:t>The Testing Environment</a:t>
            </a:r>
          </a:p>
        </p:txBody>
      </p:sp>
      <p:sp>
        <p:nvSpPr>
          <p:cNvPr id="4" name="Text Placeholder 3">
            <a:extLst>
              <a:ext uri="{FF2B5EF4-FFF2-40B4-BE49-F238E27FC236}">
                <a16:creationId xmlns:a16="http://schemas.microsoft.com/office/drawing/2014/main" id="{4CA1FF3A-0F9D-F8A7-EE45-D99563B7A078}"/>
              </a:ext>
            </a:extLst>
          </p:cNvPr>
          <p:cNvSpPr>
            <a:spLocks noGrp="1"/>
          </p:cNvSpPr>
          <p:nvPr>
            <p:ph type="body" sz="quarter" idx="13"/>
          </p:nvPr>
        </p:nvSpPr>
        <p:spPr>
          <a:xfrm>
            <a:off x="838200" y="2265363"/>
            <a:ext cx="10560050" cy="812800"/>
          </a:xfrm>
        </p:spPr>
        <p:txBody>
          <a:bodyPr>
            <a:normAutofit/>
          </a:bodyPr>
          <a:lstStyle/>
          <a:p>
            <a:r>
              <a:rPr lang="en-US" sz="2000" b="1" dirty="0"/>
              <a:t>Platform</a:t>
            </a:r>
            <a:r>
              <a:rPr lang="en-US" sz="2000" dirty="0"/>
              <a:t>: </a:t>
            </a:r>
            <a:r>
              <a:rPr lang="en-US" sz="2000" dirty="0" err="1"/>
              <a:t>Jupyter</a:t>
            </a:r>
            <a:r>
              <a:rPr lang="en-US" sz="2000" dirty="0"/>
              <a:t> Notebooks</a:t>
            </a:r>
          </a:p>
          <a:p>
            <a:r>
              <a:rPr lang="en-US" sz="2000" b="1" dirty="0"/>
              <a:t>Language</a:t>
            </a:r>
            <a:r>
              <a:rPr lang="en-US" sz="2000" dirty="0"/>
              <a:t>: Python 3</a:t>
            </a:r>
          </a:p>
        </p:txBody>
      </p:sp>
      <p:pic>
        <p:nvPicPr>
          <p:cNvPr id="11" name="Picture 10" descr="A screen shot of a computer code&#10;&#10;AI-generated content may be incorrect.">
            <a:extLst>
              <a:ext uri="{FF2B5EF4-FFF2-40B4-BE49-F238E27FC236}">
                <a16:creationId xmlns:a16="http://schemas.microsoft.com/office/drawing/2014/main" id="{D44C97F7-2524-97E8-21BE-D0FB0A6F8853}"/>
              </a:ext>
            </a:extLst>
          </p:cNvPr>
          <p:cNvPicPr>
            <a:picLocks noChangeAspect="1"/>
          </p:cNvPicPr>
          <p:nvPr/>
        </p:nvPicPr>
        <p:blipFill>
          <a:blip r:embed="rId3"/>
          <a:srcRect t="3235" b="7880"/>
          <a:stretch>
            <a:fillRect/>
          </a:stretch>
        </p:blipFill>
        <p:spPr>
          <a:xfrm>
            <a:off x="1952830" y="3304519"/>
            <a:ext cx="8286340" cy="3061663"/>
          </a:xfrm>
          <a:prstGeom prst="rect">
            <a:avLst/>
          </a:prstGeom>
          <a:noFill/>
        </p:spPr>
      </p:pic>
    </p:spTree>
    <p:extLst>
      <p:ext uri="{BB962C8B-B14F-4D97-AF65-F5344CB8AC3E}">
        <p14:creationId xmlns:p14="http://schemas.microsoft.com/office/powerpoint/2010/main" val="338383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7B5550-6B4E-46C3-BCBF-B53654629DEE}"/>
              </a:ext>
            </a:extLst>
          </p:cNvPr>
          <p:cNvSpPr>
            <a:spLocks noGrp="1"/>
          </p:cNvSpPr>
          <p:nvPr>
            <p:ph sz="half" idx="2"/>
          </p:nvPr>
        </p:nvSpPr>
        <p:spPr>
          <a:xfrm>
            <a:off x="839788" y="1745605"/>
            <a:ext cx="10103068" cy="986432"/>
          </a:xfrm>
        </p:spPr>
        <p:txBody>
          <a:bodyPr>
            <a:normAutofit/>
          </a:bodyPr>
          <a:lstStyle/>
          <a:p>
            <a:r>
              <a:rPr lang="en-US" sz="2000" dirty="0"/>
              <a:t>Speculation, Unauthorized data usage, and Personally Identifiable Information leaks are the biggest ethical concerns with the model. To mitigate these risks, I added the “Safety &amp; Refusal Block” to my prompt template.</a:t>
            </a:r>
          </a:p>
        </p:txBody>
      </p:sp>
      <p:sp>
        <p:nvSpPr>
          <p:cNvPr id="3" name="Title 2">
            <a:extLst>
              <a:ext uri="{FF2B5EF4-FFF2-40B4-BE49-F238E27FC236}">
                <a16:creationId xmlns:a16="http://schemas.microsoft.com/office/drawing/2014/main" id="{1D8C88E3-E9A4-AF90-6E8C-B9F58A99BA38}"/>
              </a:ext>
            </a:extLst>
          </p:cNvPr>
          <p:cNvSpPr>
            <a:spLocks noGrp="1"/>
          </p:cNvSpPr>
          <p:nvPr>
            <p:ph type="ctrTitle"/>
          </p:nvPr>
        </p:nvSpPr>
        <p:spPr>
          <a:xfrm>
            <a:off x="839788" y="491818"/>
            <a:ext cx="10103069" cy="1156541"/>
          </a:xfrm>
        </p:spPr>
        <p:txBody>
          <a:bodyPr anchor="ctr">
            <a:normAutofit/>
          </a:bodyPr>
          <a:lstStyle/>
          <a:p>
            <a:r>
              <a:rPr lang="en-US" dirty="0"/>
              <a:t>Ethical Considerations</a:t>
            </a:r>
          </a:p>
        </p:txBody>
      </p:sp>
      <p:sp>
        <p:nvSpPr>
          <p:cNvPr id="2" name="Slide Number Placeholder 1">
            <a:extLst>
              <a:ext uri="{FF2B5EF4-FFF2-40B4-BE49-F238E27FC236}">
                <a16:creationId xmlns:a16="http://schemas.microsoft.com/office/drawing/2014/main" id="{89A2B2CD-D0BF-FE0C-59B2-284C132256F9}"/>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5</a:t>
            </a:fld>
            <a:endParaRPr lang="en-US"/>
          </a:p>
        </p:txBody>
      </p:sp>
      <p:pic>
        <p:nvPicPr>
          <p:cNvPr id="11" name="Content Placeholder 10" descr="A white page with black text&#10;&#10;AI-generated content may be incorrect.">
            <a:extLst>
              <a:ext uri="{FF2B5EF4-FFF2-40B4-BE49-F238E27FC236}">
                <a16:creationId xmlns:a16="http://schemas.microsoft.com/office/drawing/2014/main" id="{F3BA4376-16F1-C4CC-312C-B876CA9EEBBB}"/>
              </a:ext>
            </a:extLst>
          </p:cNvPr>
          <p:cNvPicPr>
            <a:picLocks noGrp="1" noChangeAspect="1"/>
          </p:cNvPicPr>
          <p:nvPr>
            <p:ph sz="half" idx="13"/>
          </p:nvPr>
        </p:nvPicPr>
        <p:blipFill>
          <a:blip r:embed="rId3"/>
          <a:srcRect t="33838" r="15284"/>
          <a:stretch>
            <a:fillRect/>
          </a:stretch>
        </p:blipFill>
        <p:spPr>
          <a:xfrm>
            <a:off x="1044466" y="2829283"/>
            <a:ext cx="10103068" cy="3536899"/>
          </a:xfrm>
        </p:spPr>
      </p:pic>
    </p:spTree>
    <p:extLst>
      <p:ext uri="{BB962C8B-B14F-4D97-AF65-F5344CB8AC3E}">
        <p14:creationId xmlns:p14="http://schemas.microsoft.com/office/powerpoint/2010/main" val="32820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96D9-7AE0-3188-E871-243EBD908EC8}"/>
              </a:ext>
            </a:extLst>
          </p:cNvPr>
          <p:cNvSpPr>
            <a:spLocks noGrp="1"/>
          </p:cNvSpPr>
          <p:nvPr>
            <p:ph type="ctrTitle"/>
          </p:nvPr>
        </p:nvSpPr>
        <p:spPr>
          <a:xfrm>
            <a:off x="678426" y="462336"/>
            <a:ext cx="4038600" cy="599767"/>
          </a:xfrm>
        </p:spPr>
        <p:txBody>
          <a:bodyPr anchor="b">
            <a:normAutofit/>
          </a:bodyPr>
          <a:lstStyle/>
          <a:p>
            <a:r>
              <a:rPr lang="en-US" dirty="0"/>
              <a:t>Prompt Template</a:t>
            </a:r>
          </a:p>
        </p:txBody>
      </p:sp>
      <p:sp>
        <p:nvSpPr>
          <p:cNvPr id="3" name="Slide Number Placeholder 2" hidden="1">
            <a:extLst>
              <a:ext uri="{FF2B5EF4-FFF2-40B4-BE49-F238E27FC236}">
                <a16:creationId xmlns:a16="http://schemas.microsoft.com/office/drawing/2014/main" id="{FCAE472D-EF44-D04F-F2C1-CA21F36CFE7B}"/>
              </a:ext>
            </a:extLst>
          </p:cNvPr>
          <p:cNvSpPr>
            <a:spLocks noGrp="1"/>
          </p:cNvSpPr>
          <p:nvPr>
            <p:ph type="sldNum" sz="quarter" idx="4294967295"/>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6</a:t>
            </a:fld>
            <a:endParaRPr lang="en-US"/>
          </a:p>
        </p:txBody>
      </p:sp>
      <p:sp>
        <p:nvSpPr>
          <p:cNvPr id="38" name="TextBox 37">
            <a:extLst>
              <a:ext uri="{FF2B5EF4-FFF2-40B4-BE49-F238E27FC236}">
                <a16:creationId xmlns:a16="http://schemas.microsoft.com/office/drawing/2014/main" id="{711BFA39-887A-833B-445F-40BA1869C957}"/>
              </a:ext>
            </a:extLst>
          </p:cNvPr>
          <p:cNvSpPr txBox="1"/>
          <p:nvPr/>
        </p:nvSpPr>
        <p:spPr>
          <a:xfrm>
            <a:off x="678426" y="1319870"/>
            <a:ext cx="5229177" cy="5293757"/>
          </a:xfrm>
          <a:prstGeom prst="rect">
            <a:avLst/>
          </a:prstGeom>
          <a:noFill/>
        </p:spPr>
        <p:txBody>
          <a:bodyPr wrap="square" lIns="0" rtlCol="0">
            <a:spAutoFit/>
          </a:bodyPr>
          <a:lstStyle/>
          <a:p>
            <a:r>
              <a:rPr lang="en-US" b="1" dirty="0">
                <a:solidFill>
                  <a:schemeClr val="bg1"/>
                </a:solidFill>
              </a:rPr>
              <a:t>1. Objective</a:t>
            </a:r>
          </a:p>
          <a:p>
            <a:r>
              <a:rPr lang="en-US" dirty="0">
                <a:solidFill>
                  <a:schemeClr val="bg1"/>
                </a:solidFill>
              </a:rPr>
              <a:t>What the model must produce (500-word scouting report).</a:t>
            </a:r>
          </a:p>
          <a:p>
            <a:r>
              <a:rPr lang="en-US" b="1" dirty="0">
                <a:solidFill>
                  <a:schemeClr val="bg1"/>
                </a:solidFill>
              </a:rPr>
              <a:t>2. Constraints</a:t>
            </a:r>
          </a:p>
          <a:p>
            <a:r>
              <a:rPr lang="en-US" dirty="0">
                <a:solidFill>
                  <a:schemeClr val="bg1"/>
                </a:solidFill>
              </a:rPr>
              <a:t>One-page max, 3 required sections.</a:t>
            </a:r>
          </a:p>
          <a:p>
            <a:r>
              <a:rPr lang="en-US" b="1" dirty="0">
                <a:solidFill>
                  <a:schemeClr val="bg1"/>
                </a:solidFill>
              </a:rPr>
              <a:t>3. Persona</a:t>
            </a:r>
          </a:p>
          <a:p>
            <a:r>
              <a:rPr lang="en-US" dirty="0">
                <a:solidFill>
                  <a:schemeClr val="bg1"/>
                </a:solidFill>
              </a:rPr>
              <a:t>Defines the model as an assistant coach.</a:t>
            </a:r>
          </a:p>
          <a:p>
            <a:r>
              <a:rPr lang="en-US" b="1" dirty="0">
                <a:solidFill>
                  <a:schemeClr val="bg1"/>
                </a:solidFill>
              </a:rPr>
              <a:t>4. Input Schema</a:t>
            </a:r>
          </a:p>
          <a:p>
            <a:r>
              <a:rPr lang="en-US" dirty="0">
                <a:solidFill>
                  <a:schemeClr val="bg1"/>
                </a:solidFill>
              </a:rPr>
              <a:t>Team + Year.</a:t>
            </a:r>
          </a:p>
          <a:p>
            <a:r>
              <a:rPr lang="en-US" b="1" dirty="0">
                <a:solidFill>
                  <a:schemeClr val="bg1"/>
                </a:solidFill>
              </a:rPr>
              <a:t>5. Output Schema</a:t>
            </a:r>
          </a:p>
          <a:p>
            <a:r>
              <a:rPr lang="en-US" dirty="0">
                <a:solidFill>
                  <a:schemeClr val="bg1"/>
                </a:solidFill>
              </a:rPr>
              <a:t>Team overview, Top Players, Strategic Weaknesses (offense/defense), metadata.</a:t>
            </a:r>
          </a:p>
          <a:p>
            <a:r>
              <a:rPr lang="en-US" b="1" dirty="0">
                <a:solidFill>
                  <a:schemeClr val="bg1"/>
                </a:solidFill>
              </a:rPr>
              <a:t>6. Plan</a:t>
            </a:r>
          </a:p>
          <a:p>
            <a:r>
              <a:rPr lang="en-US" dirty="0">
                <a:solidFill>
                  <a:schemeClr val="bg1"/>
                </a:solidFill>
              </a:rPr>
              <a:t>Six-step internal reasoning process.</a:t>
            </a:r>
          </a:p>
          <a:p>
            <a:r>
              <a:rPr lang="en-US" b="1" dirty="0">
                <a:solidFill>
                  <a:schemeClr val="bg1"/>
                </a:solidFill>
              </a:rPr>
              <a:t>7. Answer (Scouting Report)</a:t>
            </a:r>
          </a:p>
          <a:p>
            <a:r>
              <a:rPr lang="en-US" dirty="0">
                <a:solidFill>
                  <a:schemeClr val="bg1"/>
                </a:solidFill>
              </a:rPr>
              <a:t>Template scaffolding for the model’s final output.</a:t>
            </a:r>
          </a:p>
          <a:p>
            <a:endParaRPr lang="en-US" dirty="0">
              <a:solidFill>
                <a:schemeClr val="bg1"/>
              </a:solidFill>
            </a:endParaRPr>
          </a:p>
          <a:p>
            <a:endParaRPr lang="en-US" sz="1400" b="1" dirty="0">
              <a:solidFill>
                <a:schemeClr val="bg1"/>
              </a:solidFill>
            </a:endParaRPr>
          </a:p>
          <a:p>
            <a:pPr algn="l"/>
            <a:endParaRPr lang="en-US" b="1" i="0" dirty="0">
              <a:solidFill>
                <a:schemeClr val="bg1"/>
              </a:solidFill>
              <a:latin typeface="Arial Narrow" panose="020B0604020202020204" pitchFamily="34" charset="0"/>
              <a:cs typeface="Arial Narrow" panose="020B0604020202020204" pitchFamily="34" charset="0"/>
            </a:endParaRPr>
          </a:p>
        </p:txBody>
      </p:sp>
      <p:sp>
        <p:nvSpPr>
          <p:cNvPr id="39" name="TextBox 38">
            <a:extLst>
              <a:ext uri="{FF2B5EF4-FFF2-40B4-BE49-F238E27FC236}">
                <a16:creationId xmlns:a16="http://schemas.microsoft.com/office/drawing/2014/main" id="{332532FE-7BC6-7CE5-C235-536814B8ADF8}"/>
              </a:ext>
            </a:extLst>
          </p:cNvPr>
          <p:cNvSpPr txBox="1"/>
          <p:nvPr/>
        </p:nvSpPr>
        <p:spPr>
          <a:xfrm>
            <a:off x="6096000" y="1290592"/>
            <a:ext cx="6096000" cy="4247317"/>
          </a:xfrm>
          <a:prstGeom prst="rect">
            <a:avLst/>
          </a:prstGeom>
          <a:noFill/>
        </p:spPr>
        <p:txBody>
          <a:bodyPr wrap="square" lIns="0" rtlCol="0">
            <a:spAutoFit/>
          </a:bodyPr>
          <a:lstStyle/>
          <a:p>
            <a:r>
              <a:rPr lang="en-US" b="1" dirty="0">
                <a:solidFill>
                  <a:schemeClr val="bg1"/>
                </a:solidFill>
              </a:rPr>
              <a:t>8. Self-Check</a:t>
            </a:r>
          </a:p>
          <a:p>
            <a:r>
              <a:rPr lang="en-US" dirty="0">
                <a:solidFill>
                  <a:schemeClr val="bg1"/>
                </a:solidFill>
              </a:rPr>
              <a:t>Checklist for validating completeness and correctness.</a:t>
            </a:r>
          </a:p>
          <a:p>
            <a:r>
              <a:rPr lang="en-US" b="1" dirty="0">
                <a:solidFill>
                  <a:schemeClr val="bg1"/>
                </a:solidFill>
              </a:rPr>
              <a:t>9. Revised Answer</a:t>
            </a:r>
          </a:p>
          <a:p>
            <a:r>
              <a:rPr lang="en-US" dirty="0">
                <a:solidFill>
                  <a:schemeClr val="bg1"/>
                </a:solidFill>
              </a:rPr>
              <a:t>Repair section.</a:t>
            </a:r>
          </a:p>
          <a:p>
            <a:r>
              <a:rPr lang="en-US" b="1" dirty="0">
                <a:solidFill>
                  <a:schemeClr val="bg1"/>
                </a:solidFill>
              </a:rPr>
              <a:t>10. JSON Formatting &amp; Error Instructions</a:t>
            </a:r>
          </a:p>
          <a:p>
            <a:r>
              <a:rPr lang="en-US" dirty="0">
                <a:solidFill>
                  <a:schemeClr val="bg1"/>
                </a:solidFill>
              </a:rPr>
              <a:t>Strict JSON-only output; repair rules; validation; type correction.</a:t>
            </a:r>
          </a:p>
          <a:p>
            <a:r>
              <a:rPr lang="en-US" b="1" dirty="0">
                <a:solidFill>
                  <a:schemeClr val="bg1"/>
                </a:solidFill>
              </a:rPr>
              <a:t>11. Context Block</a:t>
            </a:r>
          </a:p>
          <a:p>
            <a:r>
              <a:rPr lang="en-US" dirty="0">
                <a:solidFill>
                  <a:schemeClr val="bg1"/>
                </a:solidFill>
              </a:rPr>
              <a:t>Use CSV stats to ground analysis.</a:t>
            </a:r>
          </a:p>
          <a:p>
            <a:r>
              <a:rPr lang="en-US" b="1" dirty="0">
                <a:solidFill>
                  <a:schemeClr val="bg1"/>
                </a:solidFill>
              </a:rPr>
              <a:t>12. Tool Decision</a:t>
            </a:r>
          </a:p>
          <a:p>
            <a:r>
              <a:rPr lang="en-US" dirty="0">
                <a:solidFill>
                  <a:schemeClr val="bg1"/>
                </a:solidFill>
              </a:rPr>
              <a:t>Use sanity check report after drafting to check for accuracy.</a:t>
            </a:r>
          </a:p>
          <a:p>
            <a:r>
              <a:rPr lang="en-US" b="1" dirty="0">
                <a:solidFill>
                  <a:schemeClr val="bg1"/>
                </a:solidFill>
              </a:rPr>
              <a:t>13. Safety &amp; Refusal Block</a:t>
            </a:r>
          </a:p>
          <a:p>
            <a:r>
              <a:rPr lang="en-US" dirty="0">
                <a:solidFill>
                  <a:schemeClr val="bg1"/>
                </a:solidFill>
              </a:rPr>
              <a:t>Boundaries, clarify-then-answer rule, safe completion template.</a:t>
            </a:r>
          </a:p>
          <a:p>
            <a:pPr algn="l"/>
            <a:endParaRPr lang="en-US"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90536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A4CBD8-B09D-4D48-A949-AEEBC1B04716}"/>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7</a:t>
            </a:fld>
            <a:endParaRPr lang="en-US"/>
          </a:p>
        </p:txBody>
      </p:sp>
      <p:sp>
        <p:nvSpPr>
          <p:cNvPr id="3" name="Title 2">
            <a:extLst>
              <a:ext uri="{FF2B5EF4-FFF2-40B4-BE49-F238E27FC236}">
                <a16:creationId xmlns:a16="http://schemas.microsoft.com/office/drawing/2014/main" id="{445D6A2C-C798-CA23-E428-FF03E3DC5C79}"/>
              </a:ext>
            </a:extLst>
          </p:cNvPr>
          <p:cNvSpPr>
            <a:spLocks noGrp="1"/>
          </p:cNvSpPr>
          <p:nvPr>
            <p:ph type="ctrTitle"/>
          </p:nvPr>
        </p:nvSpPr>
        <p:spPr>
          <a:xfrm>
            <a:off x="838201" y="882466"/>
            <a:ext cx="8227142" cy="1156541"/>
          </a:xfrm>
        </p:spPr>
        <p:txBody>
          <a:bodyPr anchor="b">
            <a:normAutofit/>
          </a:bodyPr>
          <a:lstStyle/>
          <a:p>
            <a:r>
              <a:rPr lang="en-US" dirty="0"/>
              <a:t>Typical Case</a:t>
            </a:r>
          </a:p>
        </p:txBody>
      </p:sp>
      <p:sp>
        <p:nvSpPr>
          <p:cNvPr id="4" name="Content Placeholder 3">
            <a:extLst>
              <a:ext uri="{FF2B5EF4-FFF2-40B4-BE49-F238E27FC236}">
                <a16:creationId xmlns:a16="http://schemas.microsoft.com/office/drawing/2014/main" id="{D0DD93E0-A78D-A4D5-82A6-067BF649524E}"/>
              </a:ext>
            </a:extLst>
          </p:cNvPr>
          <p:cNvSpPr>
            <a:spLocks noGrp="1"/>
          </p:cNvSpPr>
          <p:nvPr>
            <p:ph type="body" sz="quarter" idx="13"/>
          </p:nvPr>
        </p:nvSpPr>
        <p:spPr>
          <a:xfrm>
            <a:off x="838200" y="2316163"/>
            <a:ext cx="8227143" cy="3251200"/>
          </a:xfrm>
        </p:spPr>
        <p:txBody>
          <a:bodyPr>
            <a:normAutofit/>
          </a:bodyPr>
          <a:lstStyle/>
          <a:p>
            <a:r>
              <a:rPr lang="en-US" sz="1600"/>
              <a:t>Input</a:t>
            </a:r>
          </a:p>
          <a:p>
            <a:pPr lvl="1"/>
            <a:r>
              <a:rPr lang="en-US" sz="1600" dirty="0"/>
              <a:t>Team = Louisville</a:t>
            </a:r>
          </a:p>
          <a:p>
            <a:pPr lvl="1"/>
            <a:r>
              <a:rPr lang="en-US" sz="1600" dirty="0"/>
              <a:t>Year = 2024</a:t>
            </a:r>
          </a:p>
          <a:p>
            <a:r>
              <a:rPr lang="en-US" sz="1600"/>
              <a:t>Output: Louisville’s 2024 offense is explosive through the air, ranking near the top of the ACC in passing explosiveness (1.65) with a strong overall passing PPA (0.40) and balanced play split (51.5% pass, 48.1% run). The run game is efficient with a 47% rushing success rate and solid line yards (3.09 per carry), helping them stay on schedule on standard downs (49.7% success). Overall offensive success rate sits at 45.8% with strong points per opportunity (4.27), indicating they finish drives well when they cross the 40. Defensively, they allow a moderate 39.2% passing success rate and 40% rushing success rate, with good havoc generation (16.3% total) but some vulnerability in field position (average start own 27.4). </a:t>
            </a:r>
          </a:p>
        </p:txBody>
      </p:sp>
    </p:spTree>
    <p:extLst>
      <p:ext uri="{BB962C8B-B14F-4D97-AF65-F5344CB8AC3E}">
        <p14:creationId xmlns:p14="http://schemas.microsoft.com/office/powerpoint/2010/main" val="65721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DC8EC-1388-B970-4D49-9ACC8F9607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B885FA-3BAC-656E-38F1-4ACB0E4D8470}"/>
              </a:ext>
            </a:extLst>
          </p:cNvPr>
          <p:cNvSpPr>
            <a:spLocks noGrp="1"/>
          </p:cNvSpPr>
          <p:nvPr>
            <p:ph type="ctrTitle"/>
          </p:nvPr>
        </p:nvSpPr>
        <p:spPr>
          <a:xfrm>
            <a:off x="838201" y="882466"/>
            <a:ext cx="8227142" cy="1156541"/>
          </a:xfrm>
        </p:spPr>
        <p:txBody>
          <a:bodyPr anchor="b">
            <a:normAutofit/>
          </a:bodyPr>
          <a:lstStyle/>
          <a:p>
            <a:r>
              <a:rPr lang="en-US" dirty="0"/>
              <a:t>Edge Case</a:t>
            </a:r>
          </a:p>
        </p:txBody>
      </p:sp>
      <p:sp>
        <p:nvSpPr>
          <p:cNvPr id="2" name="Slide Number Placeholder 1">
            <a:extLst>
              <a:ext uri="{FF2B5EF4-FFF2-40B4-BE49-F238E27FC236}">
                <a16:creationId xmlns:a16="http://schemas.microsoft.com/office/drawing/2014/main" id="{37BB6CC7-0394-38AB-454D-11F99D7FA064}"/>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8</a:t>
            </a:fld>
            <a:endParaRPr lang="en-US"/>
          </a:p>
        </p:txBody>
      </p:sp>
      <p:sp>
        <p:nvSpPr>
          <p:cNvPr id="4" name="Content Placeholder 3">
            <a:extLst>
              <a:ext uri="{FF2B5EF4-FFF2-40B4-BE49-F238E27FC236}">
                <a16:creationId xmlns:a16="http://schemas.microsoft.com/office/drawing/2014/main" id="{40C8FD2A-BD88-6AE5-6121-BA9FF0DD147F}"/>
              </a:ext>
            </a:extLst>
          </p:cNvPr>
          <p:cNvSpPr>
            <a:spLocks noGrp="1"/>
          </p:cNvSpPr>
          <p:nvPr>
            <p:ph type="body" sz="quarter" idx="13"/>
          </p:nvPr>
        </p:nvSpPr>
        <p:spPr>
          <a:xfrm>
            <a:off x="838200" y="2316163"/>
            <a:ext cx="8227143" cy="3251200"/>
          </a:xfrm>
        </p:spPr>
        <p:txBody>
          <a:bodyPr>
            <a:normAutofit/>
          </a:bodyPr>
          <a:lstStyle/>
          <a:p>
            <a:r>
              <a:rPr lang="en-US" sz="1900"/>
              <a:t>Input:</a:t>
            </a:r>
          </a:p>
          <a:p>
            <a:pPr lvl="1"/>
            <a:r>
              <a:rPr lang="en-US" sz="1900"/>
              <a:t>Team = WKU</a:t>
            </a:r>
          </a:p>
          <a:p>
            <a:pPr lvl="1"/>
            <a:r>
              <a:rPr lang="en-US" sz="1900"/>
              <a:t>Year = 2008</a:t>
            </a:r>
          </a:p>
          <a:p>
            <a:r>
              <a:rPr lang="en-US" sz="1900"/>
              <a:t>Output: The 2008 Western Kentucky Hilltoppers, competing as FBS Independents, endured a challenging season marked by offensive struggles and defensive vulnerabilities. The team managed only 2,690 total yards over 12 games, while conceding 4,503 yards to opponents. Their passing game was limited, with just 1,531 net passing yards and 7 passing touchdowns, and the rushing attack produced 1,363 yards and 7 touchdowns. Defensively, the Hilltoppers allowed 18 rushing and 18 passing touchdowns, highlighting issues in both run and pass defense.</a:t>
            </a:r>
          </a:p>
        </p:txBody>
      </p:sp>
    </p:spTree>
    <p:extLst>
      <p:ext uri="{BB962C8B-B14F-4D97-AF65-F5344CB8AC3E}">
        <p14:creationId xmlns:p14="http://schemas.microsoft.com/office/powerpoint/2010/main" val="198293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EC9B-DEE1-AD58-FD68-2AED0DAF740E}"/>
              </a:ext>
            </a:extLst>
          </p:cNvPr>
          <p:cNvSpPr>
            <a:spLocks noGrp="1"/>
          </p:cNvSpPr>
          <p:nvPr>
            <p:ph type="ctrTitle"/>
          </p:nvPr>
        </p:nvSpPr>
        <p:spPr>
          <a:xfrm>
            <a:off x="837748" y="438723"/>
            <a:ext cx="10103069" cy="548128"/>
          </a:xfrm>
        </p:spPr>
        <p:txBody>
          <a:bodyPr anchor="b">
            <a:normAutofit/>
          </a:bodyPr>
          <a:lstStyle/>
          <a:p>
            <a:r>
              <a:rPr lang="en-US" dirty="0"/>
              <a:t>Use Cases</a:t>
            </a:r>
          </a:p>
        </p:txBody>
      </p:sp>
      <p:sp>
        <p:nvSpPr>
          <p:cNvPr id="14" name="Slide Number Placeholder 2">
            <a:extLst>
              <a:ext uri="{FF2B5EF4-FFF2-40B4-BE49-F238E27FC236}">
                <a16:creationId xmlns:a16="http://schemas.microsoft.com/office/drawing/2014/main" id="{1BA3B90A-FD98-811F-D184-16539D42BDDE}"/>
              </a:ext>
            </a:extLst>
          </p:cNvPr>
          <p:cNvSpPr>
            <a:spLocks noGrp="1"/>
          </p:cNvSpPr>
          <p:nvPr>
            <p:ph type="sldNum" sz="quarter" idx="12"/>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9</a:t>
            </a:fld>
            <a:endParaRPr lang="en-US"/>
          </a:p>
        </p:txBody>
      </p:sp>
      <p:sp>
        <p:nvSpPr>
          <p:cNvPr id="16" name="Text Placeholder 3">
            <a:extLst>
              <a:ext uri="{FF2B5EF4-FFF2-40B4-BE49-F238E27FC236}">
                <a16:creationId xmlns:a16="http://schemas.microsoft.com/office/drawing/2014/main" id="{1EF1DCBD-D45A-AFC1-ACDE-B6BC12ED35E5}"/>
              </a:ext>
            </a:extLst>
          </p:cNvPr>
          <p:cNvSpPr>
            <a:spLocks noGrp="1"/>
          </p:cNvSpPr>
          <p:nvPr>
            <p:ph type="body" sz="quarter" idx="15"/>
          </p:nvPr>
        </p:nvSpPr>
        <p:spPr>
          <a:xfrm>
            <a:off x="837748" y="2269571"/>
            <a:ext cx="2988997" cy="694147"/>
          </a:xfrm>
        </p:spPr>
        <p:txBody>
          <a:bodyPr/>
          <a:lstStyle/>
          <a:p>
            <a:r>
              <a:rPr lang="en-US" dirty="0"/>
              <a:t>Coaches</a:t>
            </a:r>
          </a:p>
        </p:txBody>
      </p:sp>
      <p:pic>
        <p:nvPicPr>
          <p:cNvPr id="5" name="Picture 4" descr="A football coach scouting">
            <a:extLst>
              <a:ext uri="{FF2B5EF4-FFF2-40B4-BE49-F238E27FC236}">
                <a16:creationId xmlns:a16="http://schemas.microsoft.com/office/drawing/2014/main" id="{6C796169-9192-AF8B-DE20-B19E575E0B8D}"/>
              </a:ext>
            </a:extLst>
          </p:cNvPr>
          <p:cNvPicPr>
            <a:picLocks noChangeAspect="1"/>
          </p:cNvPicPr>
          <p:nvPr/>
        </p:nvPicPr>
        <p:blipFill>
          <a:blip r:embed="rId3">
            <a:extLst>
              <a:ext uri="{28A0092B-C50C-407E-A947-70E740481C1C}">
                <a14:useLocalDpi xmlns:a14="http://schemas.microsoft.com/office/drawing/2010/main"/>
              </a:ext>
            </a:extLst>
          </a:blip>
          <a:srcRect l="39394" r="2" b="2"/>
          <a:stretch>
            <a:fillRect/>
          </a:stretch>
        </p:blipFill>
        <p:spPr>
          <a:xfrm>
            <a:off x="838200" y="2963863"/>
            <a:ext cx="2989262" cy="3181350"/>
          </a:xfrm>
          <a:prstGeom prst="rect">
            <a:avLst/>
          </a:prstGeom>
          <a:noFill/>
        </p:spPr>
      </p:pic>
      <p:sp>
        <p:nvSpPr>
          <p:cNvPr id="18" name="Text Placeholder 5">
            <a:extLst>
              <a:ext uri="{FF2B5EF4-FFF2-40B4-BE49-F238E27FC236}">
                <a16:creationId xmlns:a16="http://schemas.microsoft.com/office/drawing/2014/main" id="{DB6D7EA2-1457-A59F-27FC-0CB043D11D8D}"/>
              </a:ext>
            </a:extLst>
          </p:cNvPr>
          <p:cNvSpPr>
            <a:spLocks noGrp="1"/>
          </p:cNvSpPr>
          <p:nvPr>
            <p:ph type="body" sz="quarter" idx="20"/>
          </p:nvPr>
        </p:nvSpPr>
        <p:spPr>
          <a:xfrm>
            <a:off x="4413250" y="2269571"/>
            <a:ext cx="2988997" cy="694147"/>
          </a:xfrm>
        </p:spPr>
        <p:txBody>
          <a:bodyPr/>
          <a:lstStyle/>
          <a:p>
            <a:r>
              <a:rPr lang="en-US" dirty="0"/>
              <a:t>Fans</a:t>
            </a:r>
          </a:p>
        </p:txBody>
      </p:sp>
      <p:pic>
        <p:nvPicPr>
          <p:cNvPr id="7" name="Picture 6" descr="A large crowd of people at a football game&#10;&#10;AI-generated content may be incorrect.">
            <a:extLst>
              <a:ext uri="{FF2B5EF4-FFF2-40B4-BE49-F238E27FC236}">
                <a16:creationId xmlns:a16="http://schemas.microsoft.com/office/drawing/2014/main" id="{F50F8C52-4F4E-E516-3CE9-2688D9A147E0}"/>
              </a:ext>
            </a:extLst>
          </p:cNvPr>
          <p:cNvPicPr>
            <a:picLocks noChangeAspect="1"/>
          </p:cNvPicPr>
          <p:nvPr/>
        </p:nvPicPr>
        <p:blipFill>
          <a:blip r:embed="rId4">
            <a:extLst>
              <a:ext uri="{28A0092B-C50C-407E-A947-70E740481C1C}">
                <a14:useLocalDpi xmlns:a14="http://schemas.microsoft.com/office/drawing/2010/main"/>
              </a:ext>
            </a:extLst>
          </a:blip>
          <a:srcRect b="-1"/>
          <a:stretch>
            <a:fillRect/>
          </a:stretch>
        </p:blipFill>
        <p:spPr>
          <a:xfrm>
            <a:off x="4413702" y="2963863"/>
            <a:ext cx="2989262" cy="3181350"/>
          </a:xfrm>
          <a:prstGeom prst="rect">
            <a:avLst/>
          </a:prstGeom>
          <a:noFill/>
        </p:spPr>
      </p:pic>
      <p:sp>
        <p:nvSpPr>
          <p:cNvPr id="20" name="Text Placeholder 7">
            <a:extLst>
              <a:ext uri="{FF2B5EF4-FFF2-40B4-BE49-F238E27FC236}">
                <a16:creationId xmlns:a16="http://schemas.microsoft.com/office/drawing/2014/main" id="{CD94B2C4-A7FD-04C6-CF9A-55CB34EB14AF}"/>
              </a:ext>
            </a:extLst>
          </p:cNvPr>
          <p:cNvSpPr>
            <a:spLocks noGrp="1"/>
          </p:cNvSpPr>
          <p:nvPr>
            <p:ph type="body" sz="quarter" idx="22"/>
          </p:nvPr>
        </p:nvSpPr>
        <p:spPr>
          <a:xfrm>
            <a:off x="7966696" y="2269571"/>
            <a:ext cx="2988997" cy="694147"/>
          </a:xfrm>
        </p:spPr>
        <p:txBody>
          <a:bodyPr/>
          <a:lstStyle/>
          <a:p>
            <a:r>
              <a:rPr lang="en-US" dirty="0"/>
              <a:t>Media Members</a:t>
            </a:r>
          </a:p>
        </p:txBody>
      </p:sp>
      <p:pic>
        <p:nvPicPr>
          <p:cNvPr id="9" name="Picture 8" descr="The cover of a sports journalism book">
            <a:extLst>
              <a:ext uri="{FF2B5EF4-FFF2-40B4-BE49-F238E27FC236}">
                <a16:creationId xmlns:a16="http://schemas.microsoft.com/office/drawing/2014/main" id="{0C5C2AAB-EAD0-A525-0927-9430F90EAED9}"/>
              </a:ext>
            </a:extLst>
          </p:cNvPr>
          <p:cNvPicPr>
            <a:picLocks noChangeAspect="1"/>
          </p:cNvPicPr>
          <p:nvPr/>
        </p:nvPicPr>
        <p:blipFill>
          <a:blip r:embed="rId5">
            <a:extLst>
              <a:ext uri="{28A0092B-C50C-407E-A947-70E740481C1C}">
                <a14:useLocalDpi xmlns:a14="http://schemas.microsoft.com/office/drawing/2010/main"/>
              </a:ext>
            </a:extLst>
          </a:blip>
          <a:srcRect r="-1"/>
          <a:stretch>
            <a:fillRect/>
          </a:stretch>
        </p:blipFill>
        <p:spPr>
          <a:xfrm>
            <a:off x="7967148" y="2963863"/>
            <a:ext cx="2989262" cy="3181350"/>
          </a:xfrm>
          <a:prstGeom prst="rect">
            <a:avLst/>
          </a:prstGeom>
          <a:noFill/>
        </p:spPr>
      </p:pic>
      <p:sp>
        <p:nvSpPr>
          <p:cNvPr id="15" name="Content Placeholder 3">
            <a:extLst>
              <a:ext uri="{FF2B5EF4-FFF2-40B4-BE49-F238E27FC236}">
                <a16:creationId xmlns:a16="http://schemas.microsoft.com/office/drawing/2014/main" id="{B2540E65-A534-37CA-CC42-0C3E9E002C2B}"/>
              </a:ext>
            </a:extLst>
          </p:cNvPr>
          <p:cNvSpPr txBox="1">
            <a:spLocks/>
          </p:cNvSpPr>
          <p:nvPr/>
        </p:nvSpPr>
        <p:spPr>
          <a:xfrm>
            <a:off x="815975" y="1207820"/>
            <a:ext cx="10560050" cy="10616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This project was designed with multiple audience versatility in mind and is fit for a wide range of use cases including:  </a:t>
            </a:r>
          </a:p>
        </p:txBody>
      </p:sp>
    </p:spTree>
    <p:extLst>
      <p:ext uri="{BB962C8B-B14F-4D97-AF65-F5344CB8AC3E}">
        <p14:creationId xmlns:p14="http://schemas.microsoft.com/office/powerpoint/2010/main" val="1133053018"/>
      </p:ext>
    </p:extLst>
  </p:cSld>
  <p:clrMapOvr>
    <a:masterClrMapping/>
  </p:clrMapOvr>
</p:sld>
</file>

<file path=ppt/theme/theme1.xml><?xml version="1.0" encoding="utf-8"?>
<a:theme xmlns:a="http://schemas.openxmlformats.org/drawingml/2006/main" name="Office Theme">
  <a:themeElements>
    <a:clrScheme name="U of L_custom">
      <a:dk1>
        <a:srgbClr val="000000"/>
      </a:dk1>
      <a:lt1>
        <a:srgbClr val="FFFFFF"/>
      </a:lt1>
      <a:dk2>
        <a:srgbClr val="AC0000"/>
      </a:dk2>
      <a:lt2>
        <a:srgbClr val="FFFFFF"/>
      </a:lt2>
      <a:accent1>
        <a:srgbClr val="000000"/>
      </a:accent1>
      <a:accent2>
        <a:srgbClr val="AC0000"/>
      </a:accent2>
      <a:accent3>
        <a:srgbClr val="A5A5A5"/>
      </a:accent3>
      <a:accent4>
        <a:srgbClr val="796C53"/>
      </a:accent4>
      <a:accent5>
        <a:srgbClr val="CA932F"/>
      </a:accent5>
      <a:accent6>
        <a:srgbClr val="D9C982"/>
      </a:accent6>
      <a:hlink>
        <a:srgbClr val="FFFFFF"/>
      </a:hlink>
      <a:folHlink>
        <a:srgbClr val="26252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algn="l">
          <a:defRPr b="1" i="0" dirty="0" smtClean="0">
            <a:solidFill>
              <a:schemeClr val="bg1"/>
            </a:solidFill>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Presentation1" id="{57F1F0DD-0532-6049-8D10-836504BFF96F}" vid="{F2CCC0EF-4C02-4A45-8510-FBFAA1C7D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1BCC9A30195E4FB43F67C09799BB9B" ma:contentTypeVersion="4" ma:contentTypeDescription="Create a new document." ma:contentTypeScope="" ma:versionID="6825b636c1daa340cd94e55d6cfda311">
  <xsd:schema xmlns:xsd="http://www.w3.org/2001/XMLSchema" xmlns:xs="http://www.w3.org/2001/XMLSchema" xmlns:p="http://schemas.microsoft.com/office/2006/metadata/properties" xmlns:ns2="e6357f36-0dcc-4805-945f-bef43443435c" targetNamespace="http://schemas.microsoft.com/office/2006/metadata/properties" ma:root="true" ma:fieldsID="cd14964d60481e09bb9ad8d4d0a4fde6" ns2:_="">
    <xsd:import namespace="e6357f36-0dcc-4805-945f-bef43443435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357f36-0dcc-4805-945f-bef434434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FAFB5-763A-4E1D-B546-421F92A09F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357f36-0dcc-4805-945f-bef434434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3BE010-5FB5-4DC4-904F-727E9DCCDADF}">
  <ds:schemaRefs>
    <ds:schemaRef ds:uri="http://schemas.microsoft.com/sharepoint/v3/contenttype/forms"/>
  </ds:schemaRefs>
</ds:datastoreItem>
</file>

<file path=customXml/itemProps3.xml><?xml version="1.0" encoding="utf-8"?>
<ds:datastoreItem xmlns:ds="http://schemas.openxmlformats.org/officeDocument/2006/customXml" ds:itemID="{7FCE7548-BEAB-4F3F-9E7D-B0D9CB554111}">
  <ds:schemaRefs>
    <ds:schemaRef ds:uri="http://purl.org/dc/terms/"/>
    <ds:schemaRef ds:uri="http://schemas.openxmlformats.org/package/2006/metadata/core-properties"/>
    <ds:schemaRef ds:uri="http://schemas.microsoft.com/office/2006/documentManagement/types"/>
    <ds:schemaRef ds:uri="http://purl.org/dc/dcmitype/"/>
    <ds:schemaRef ds:uri="http://purl.org/dc/elements/1.1/"/>
    <ds:schemaRef ds:uri="e6357f36-0dcc-4805-945f-bef43443435c"/>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14508</TotalTime>
  <Words>1576</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Gotham Office</vt:lpstr>
      <vt:lpstr>Arial</vt:lpstr>
      <vt:lpstr>Calibri</vt:lpstr>
      <vt:lpstr>Arial Narrow</vt:lpstr>
      <vt:lpstr>Office Theme</vt:lpstr>
      <vt:lpstr>CIS 290-50-4258 Capstone</vt:lpstr>
      <vt:lpstr>Project Overview</vt:lpstr>
      <vt:lpstr>The Model</vt:lpstr>
      <vt:lpstr>The Testing Environment</vt:lpstr>
      <vt:lpstr>Ethical Considerations</vt:lpstr>
      <vt:lpstr>Prompt Template</vt:lpstr>
      <vt:lpstr>Typical Case</vt:lpstr>
      <vt:lpstr>Edge Case</vt:lpstr>
      <vt:lpstr>Use Cases</vt:lpstr>
      <vt:lpstr>Experiments Log</vt:lpstr>
      <vt:lpstr>Experiments Log</vt:lpstr>
      <vt:lpstr>Thank You for your Time and Consideration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Frey, Andrew</dc:creator>
  <cp:keywords>presentation</cp:keywords>
  <dc:description>This templates uses non-brand fonts for portability. See louisville.edu/brand fore more info.</dc:description>
  <cp:lastModifiedBy>Frey, Andrew</cp:lastModifiedBy>
  <cp:revision>6</cp:revision>
  <dcterms:created xsi:type="dcterms:W3CDTF">2025-11-20T22:12:04Z</dcterms:created>
  <dcterms:modified xsi:type="dcterms:W3CDTF">2025-12-01T00:00:07Z</dcterms:modified>
  <cp:category>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0x010100751BCC9A30195E4FB43F67C09799BB9B</vt:lpwstr>
  </property>
</Properties>
</file>